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9" r:id="rId3"/>
    <p:sldId id="258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0" r:id="rId13"/>
    <p:sldId id="267" r:id="rId14"/>
    <p:sldId id="268" r:id="rId15"/>
    <p:sldId id="271" r:id="rId16"/>
    <p:sldId id="27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8"/>
    <p:restoredTop sz="94607"/>
  </p:normalViewPr>
  <p:slideViewPr>
    <p:cSldViewPr snapToGrid="0">
      <p:cViewPr>
        <p:scale>
          <a:sx n="142" d="100"/>
          <a:sy n="142" d="100"/>
        </p:scale>
        <p:origin x="-1760" y="-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image" Target="../media/image9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image" Target="../media/image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8A2179-A0A4-4212-8648-E87B95780A37}" type="doc">
      <dgm:prSet loTypeId="urn:microsoft.com/office/officeart/2016/7/layout/BasicLinearProcessNumbered" loCatId="process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2A99C9C-B7F2-440B-B972-9FE8F4C421FB}">
      <dgm:prSet/>
      <dgm:spPr/>
      <dgm:t>
        <a:bodyPr/>
        <a:lstStyle/>
        <a:p>
          <a:r>
            <a:rPr lang="en-US"/>
            <a:t>Identify ways in which assessment functions as a means of  oppression</a:t>
          </a:r>
        </a:p>
      </dgm:t>
    </dgm:pt>
    <dgm:pt modelId="{B47E9CDC-0C87-4FB6-975C-BC7EC6714C45}" type="parTrans" cxnId="{B6936E82-83BA-45F4-9DE3-E55122DAEE54}">
      <dgm:prSet/>
      <dgm:spPr/>
      <dgm:t>
        <a:bodyPr/>
        <a:lstStyle/>
        <a:p>
          <a:endParaRPr lang="en-US"/>
        </a:p>
      </dgm:t>
    </dgm:pt>
    <dgm:pt modelId="{E1C0413E-2300-47CD-85CE-AF9602303733}" type="sibTrans" cxnId="{B6936E82-83BA-45F4-9DE3-E55122DAEE54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07AF696F-6D2A-465C-91FC-65A6E5DF8AE4}">
      <dgm:prSet/>
      <dgm:spPr/>
      <dgm:t>
        <a:bodyPr/>
        <a:lstStyle/>
        <a:p>
          <a:r>
            <a:rPr lang="en-US"/>
            <a:t>Describe how this is rooted in the assessment development process</a:t>
          </a:r>
        </a:p>
      </dgm:t>
    </dgm:pt>
    <dgm:pt modelId="{C421D471-57A6-451B-B799-9E12E1D00FBB}" type="parTrans" cxnId="{E79B7635-C6B6-401A-AC44-0254F3F0A8C7}">
      <dgm:prSet/>
      <dgm:spPr/>
      <dgm:t>
        <a:bodyPr/>
        <a:lstStyle/>
        <a:p>
          <a:endParaRPr lang="en-US"/>
        </a:p>
      </dgm:t>
    </dgm:pt>
    <dgm:pt modelId="{2B03658F-472A-44D1-91BC-6BABCAF65360}" type="sibTrans" cxnId="{E79B7635-C6B6-401A-AC44-0254F3F0A8C7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B7B5B5C5-FB1B-4CA1-AA7F-978EE8ADDE8F}">
      <dgm:prSet/>
      <dgm:spPr/>
      <dgm:t>
        <a:bodyPr/>
        <a:lstStyle/>
        <a:p>
          <a:r>
            <a:rPr lang="en-US" dirty="0"/>
            <a:t> Discuss its consequences for ECE research and practice</a:t>
          </a:r>
        </a:p>
      </dgm:t>
    </dgm:pt>
    <dgm:pt modelId="{0DDB82E1-EA3F-4F98-B94B-5CB7DDC9A5B7}" type="parTrans" cxnId="{6252816A-E973-4F2F-9016-14C9C3C4E26A}">
      <dgm:prSet/>
      <dgm:spPr/>
      <dgm:t>
        <a:bodyPr/>
        <a:lstStyle/>
        <a:p>
          <a:endParaRPr lang="en-US"/>
        </a:p>
      </dgm:t>
    </dgm:pt>
    <dgm:pt modelId="{71456D09-BE77-46DB-9754-D9D8D1292929}" type="sibTrans" cxnId="{6252816A-E973-4F2F-9016-14C9C3C4E26A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F42320DF-1F64-4C8A-9D0E-01D50FDB2B91}">
      <dgm:prSet/>
      <dgm:spPr/>
      <dgm:t>
        <a:bodyPr/>
        <a:lstStyle/>
        <a:p>
          <a:r>
            <a:rPr lang="en-US" dirty="0"/>
            <a:t>Explain how assessment development can be used to support liberation</a:t>
          </a:r>
        </a:p>
      </dgm:t>
    </dgm:pt>
    <dgm:pt modelId="{053D250C-0041-4760-88E8-DDCFAFB786FF}" type="parTrans" cxnId="{20A64448-6E83-4528-80FD-D1DF1274A760}">
      <dgm:prSet/>
      <dgm:spPr/>
      <dgm:t>
        <a:bodyPr/>
        <a:lstStyle/>
        <a:p>
          <a:endParaRPr lang="en-US"/>
        </a:p>
      </dgm:t>
    </dgm:pt>
    <dgm:pt modelId="{EF6387C0-4C57-495B-9C0B-1655D37A58A7}" type="sibTrans" cxnId="{20A64448-6E83-4528-80FD-D1DF1274A760}">
      <dgm:prSet phldrT="4" phldr="0"/>
      <dgm:spPr/>
      <dgm:t>
        <a:bodyPr/>
        <a:lstStyle/>
        <a:p>
          <a:r>
            <a:rPr lang="en-US"/>
            <a:t>4</a:t>
          </a:r>
        </a:p>
      </dgm:t>
    </dgm:pt>
    <dgm:pt modelId="{C092FF2F-627E-4CD1-A91E-2EB763EC1E8D}">
      <dgm:prSet/>
      <dgm:spPr/>
      <dgm:t>
        <a:bodyPr/>
        <a:lstStyle/>
        <a:p>
          <a:r>
            <a:rPr lang="en-US" dirty="0"/>
            <a:t>Consider implications for the field and its researchers</a:t>
          </a:r>
        </a:p>
      </dgm:t>
    </dgm:pt>
    <dgm:pt modelId="{81C9B7D3-2DF0-40D1-99FE-9A3C6EEB8DA6}" type="sibTrans" cxnId="{DB02422E-AD13-4ACB-8E7B-2262C3E7682F}">
      <dgm:prSet phldrT="5" phldr="0"/>
      <dgm:spPr/>
      <dgm:t>
        <a:bodyPr/>
        <a:lstStyle/>
        <a:p>
          <a:r>
            <a:rPr lang="en-US"/>
            <a:t>5</a:t>
          </a:r>
        </a:p>
      </dgm:t>
    </dgm:pt>
    <dgm:pt modelId="{A1355E8D-6BCF-45D6-ABA1-BD1FCA152C53}" type="parTrans" cxnId="{DB02422E-AD13-4ACB-8E7B-2262C3E7682F}">
      <dgm:prSet/>
      <dgm:spPr/>
      <dgm:t>
        <a:bodyPr/>
        <a:lstStyle/>
        <a:p>
          <a:endParaRPr lang="en-US"/>
        </a:p>
      </dgm:t>
    </dgm:pt>
    <dgm:pt modelId="{A6978846-BA32-E44A-A3D0-D83A09AD40B7}" type="pres">
      <dgm:prSet presAssocID="{CC8A2179-A0A4-4212-8648-E87B95780A37}" presName="Name0" presStyleCnt="0">
        <dgm:presLayoutVars>
          <dgm:animLvl val="lvl"/>
          <dgm:resizeHandles val="exact"/>
        </dgm:presLayoutVars>
      </dgm:prSet>
      <dgm:spPr/>
    </dgm:pt>
    <dgm:pt modelId="{A0C4CD82-806A-4341-91D1-92421E460093}" type="pres">
      <dgm:prSet presAssocID="{72A99C9C-B7F2-440B-B972-9FE8F4C421FB}" presName="compositeNode" presStyleCnt="0">
        <dgm:presLayoutVars>
          <dgm:bulletEnabled val="1"/>
        </dgm:presLayoutVars>
      </dgm:prSet>
      <dgm:spPr/>
    </dgm:pt>
    <dgm:pt modelId="{29879C95-32DF-9746-93B9-31463AB331E3}" type="pres">
      <dgm:prSet presAssocID="{72A99C9C-B7F2-440B-B972-9FE8F4C421FB}" presName="bgRect" presStyleLbl="bgAccFollowNode1" presStyleIdx="0" presStyleCnt="5"/>
      <dgm:spPr/>
    </dgm:pt>
    <dgm:pt modelId="{0B0DF2A3-FD87-9D40-A21F-6BBBBF904FCF}" type="pres">
      <dgm:prSet presAssocID="{E1C0413E-2300-47CD-85CE-AF9602303733}" presName="sibTransNodeCircle" presStyleLbl="alignNode1" presStyleIdx="0" presStyleCnt="10">
        <dgm:presLayoutVars>
          <dgm:chMax val="0"/>
          <dgm:bulletEnabled/>
        </dgm:presLayoutVars>
      </dgm:prSet>
      <dgm:spPr/>
    </dgm:pt>
    <dgm:pt modelId="{39D935C5-AF3A-C44C-9B80-CEADF924EE55}" type="pres">
      <dgm:prSet presAssocID="{72A99C9C-B7F2-440B-B972-9FE8F4C421FB}" presName="bottomLine" presStyleLbl="alignNode1" presStyleIdx="1" presStyleCnt="10">
        <dgm:presLayoutVars/>
      </dgm:prSet>
      <dgm:spPr/>
    </dgm:pt>
    <dgm:pt modelId="{9A1557F0-BEA9-744B-8B9D-FB7363CC1982}" type="pres">
      <dgm:prSet presAssocID="{72A99C9C-B7F2-440B-B972-9FE8F4C421FB}" presName="nodeText" presStyleLbl="bgAccFollowNode1" presStyleIdx="0" presStyleCnt="5">
        <dgm:presLayoutVars>
          <dgm:bulletEnabled val="1"/>
        </dgm:presLayoutVars>
      </dgm:prSet>
      <dgm:spPr/>
    </dgm:pt>
    <dgm:pt modelId="{CFC817C0-ACE6-594D-90B1-C987FF005926}" type="pres">
      <dgm:prSet presAssocID="{E1C0413E-2300-47CD-85CE-AF9602303733}" presName="sibTrans" presStyleCnt="0"/>
      <dgm:spPr/>
    </dgm:pt>
    <dgm:pt modelId="{D41241EF-59D6-694E-93B6-E6A325D35422}" type="pres">
      <dgm:prSet presAssocID="{07AF696F-6D2A-465C-91FC-65A6E5DF8AE4}" presName="compositeNode" presStyleCnt="0">
        <dgm:presLayoutVars>
          <dgm:bulletEnabled val="1"/>
        </dgm:presLayoutVars>
      </dgm:prSet>
      <dgm:spPr/>
    </dgm:pt>
    <dgm:pt modelId="{9B22549D-DEA9-2241-8D57-400F9BA730C0}" type="pres">
      <dgm:prSet presAssocID="{07AF696F-6D2A-465C-91FC-65A6E5DF8AE4}" presName="bgRect" presStyleLbl="bgAccFollowNode1" presStyleIdx="1" presStyleCnt="5"/>
      <dgm:spPr/>
    </dgm:pt>
    <dgm:pt modelId="{F1A6EF8D-23C8-064C-A5B2-833A8DF080F8}" type="pres">
      <dgm:prSet presAssocID="{2B03658F-472A-44D1-91BC-6BABCAF65360}" presName="sibTransNodeCircle" presStyleLbl="alignNode1" presStyleIdx="2" presStyleCnt="10">
        <dgm:presLayoutVars>
          <dgm:chMax val="0"/>
          <dgm:bulletEnabled/>
        </dgm:presLayoutVars>
      </dgm:prSet>
      <dgm:spPr/>
    </dgm:pt>
    <dgm:pt modelId="{7E3987BE-2B36-4C4C-8D21-296BC2D99FBE}" type="pres">
      <dgm:prSet presAssocID="{07AF696F-6D2A-465C-91FC-65A6E5DF8AE4}" presName="bottomLine" presStyleLbl="alignNode1" presStyleIdx="3" presStyleCnt="10">
        <dgm:presLayoutVars/>
      </dgm:prSet>
      <dgm:spPr/>
    </dgm:pt>
    <dgm:pt modelId="{6F0B7B91-1E58-4C40-BEFE-5B374FB428F2}" type="pres">
      <dgm:prSet presAssocID="{07AF696F-6D2A-465C-91FC-65A6E5DF8AE4}" presName="nodeText" presStyleLbl="bgAccFollowNode1" presStyleIdx="1" presStyleCnt="5">
        <dgm:presLayoutVars>
          <dgm:bulletEnabled val="1"/>
        </dgm:presLayoutVars>
      </dgm:prSet>
      <dgm:spPr/>
    </dgm:pt>
    <dgm:pt modelId="{F7BE57D1-CE04-D141-8920-DEC5567E99A8}" type="pres">
      <dgm:prSet presAssocID="{2B03658F-472A-44D1-91BC-6BABCAF65360}" presName="sibTrans" presStyleCnt="0"/>
      <dgm:spPr/>
    </dgm:pt>
    <dgm:pt modelId="{F8D6A1DA-E4BA-CD4E-8EEC-FD8C217D064E}" type="pres">
      <dgm:prSet presAssocID="{B7B5B5C5-FB1B-4CA1-AA7F-978EE8ADDE8F}" presName="compositeNode" presStyleCnt="0">
        <dgm:presLayoutVars>
          <dgm:bulletEnabled val="1"/>
        </dgm:presLayoutVars>
      </dgm:prSet>
      <dgm:spPr/>
    </dgm:pt>
    <dgm:pt modelId="{6FCCA677-1C98-BB4B-84ED-14690E7147AB}" type="pres">
      <dgm:prSet presAssocID="{B7B5B5C5-FB1B-4CA1-AA7F-978EE8ADDE8F}" presName="bgRect" presStyleLbl="bgAccFollowNode1" presStyleIdx="2" presStyleCnt="5"/>
      <dgm:spPr/>
    </dgm:pt>
    <dgm:pt modelId="{94CF8F9E-F656-084B-B408-3F300A52A29F}" type="pres">
      <dgm:prSet presAssocID="{71456D09-BE77-46DB-9754-D9D8D1292929}" presName="sibTransNodeCircle" presStyleLbl="alignNode1" presStyleIdx="4" presStyleCnt="10">
        <dgm:presLayoutVars>
          <dgm:chMax val="0"/>
          <dgm:bulletEnabled/>
        </dgm:presLayoutVars>
      </dgm:prSet>
      <dgm:spPr/>
    </dgm:pt>
    <dgm:pt modelId="{51FA8CE7-9FF0-1844-AC59-E9FE8C4F412D}" type="pres">
      <dgm:prSet presAssocID="{B7B5B5C5-FB1B-4CA1-AA7F-978EE8ADDE8F}" presName="bottomLine" presStyleLbl="alignNode1" presStyleIdx="5" presStyleCnt="10">
        <dgm:presLayoutVars/>
      </dgm:prSet>
      <dgm:spPr/>
    </dgm:pt>
    <dgm:pt modelId="{FCE04CA1-BEBB-1344-B755-DF4B8B8B6F53}" type="pres">
      <dgm:prSet presAssocID="{B7B5B5C5-FB1B-4CA1-AA7F-978EE8ADDE8F}" presName="nodeText" presStyleLbl="bgAccFollowNode1" presStyleIdx="2" presStyleCnt="5">
        <dgm:presLayoutVars>
          <dgm:bulletEnabled val="1"/>
        </dgm:presLayoutVars>
      </dgm:prSet>
      <dgm:spPr/>
    </dgm:pt>
    <dgm:pt modelId="{762049A7-D977-424E-BC63-90F65EE69146}" type="pres">
      <dgm:prSet presAssocID="{71456D09-BE77-46DB-9754-D9D8D1292929}" presName="sibTrans" presStyleCnt="0"/>
      <dgm:spPr/>
    </dgm:pt>
    <dgm:pt modelId="{674AB595-8E49-994C-9142-19E2D23E543D}" type="pres">
      <dgm:prSet presAssocID="{F42320DF-1F64-4C8A-9D0E-01D50FDB2B91}" presName="compositeNode" presStyleCnt="0">
        <dgm:presLayoutVars>
          <dgm:bulletEnabled val="1"/>
        </dgm:presLayoutVars>
      </dgm:prSet>
      <dgm:spPr/>
    </dgm:pt>
    <dgm:pt modelId="{F24ECC10-FECD-BD4E-82E2-69DA6C638A4C}" type="pres">
      <dgm:prSet presAssocID="{F42320DF-1F64-4C8A-9D0E-01D50FDB2B91}" presName="bgRect" presStyleLbl="bgAccFollowNode1" presStyleIdx="3" presStyleCnt="5"/>
      <dgm:spPr/>
    </dgm:pt>
    <dgm:pt modelId="{840E675F-5CF3-F640-A447-B8F733F7BAA5}" type="pres">
      <dgm:prSet presAssocID="{EF6387C0-4C57-495B-9C0B-1655D37A58A7}" presName="sibTransNodeCircle" presStyleLbl="alignNode1" presStyleIdx="6" presStyleCnt="10">
        <dgm:presLayoutVars>
          <dgm:chMax val="0"/>
          <dgm:bulletEnabled/>
        </dgm:presLayoutVars>
      </dgm:prSet>
      <dgm:spPr/>
    </dgm:pt>
    <dgm:pt modelId="{C17231B4-3203-ED4C-A87B-3A5CC0530870}" type="pres">
      <dgm:prSet presAssocID="{F42320DF-1F64-4C8A-9D0E-01D50FDB2B91}" presName="bottomLine" presStyleLbl="alignNode1" presStyleIdx="7" presStyleCnt="10">
        <dgm:presLayoutVars/>
      </dgm:prSet>
      <dgm:spPr/>
    </dgm:pt>
    <dgm:pt modelId="{79416FCB-766E-7745-8A5C-12C6E71F24E5}" type="pres">
      <dgm:prSet presAssocID="{F42320DF-1F64-4C8A-9D0E-01D50FDB2B91}" presName="nodeText" presStyleLbl="bgAccFollowNode1" presStyleIdx="3" presStyleCnt="5">
        <dgm:presLayoutVars>
          <dgm:bulletEnabled val="1"/>
        </dgm:presLayoutVars>
      </dgm:prSet>
      <dgm:spPr/>
    </dgm:pt>
    <dgm:pt modelId="{53B82CFA-C61E-8842-974A-6AF3527307E8}" type="pres">
      <dgm:prSet presAssocID="{EF6387C0-4C57-495B-9C0B-1655D37A58A7}" presName="sibTrans" presStyleCnt="0"/>
      <dgm:spPr/>
    </dgm:pt>
    <dgm:pt modelId="{4414231A-ECDC-EF41-9719-003486C19415}" type="pres">
      <dgm:prSet presAssocID="{C092FF2F-627E-4CD1-A91E-2EB763EC1E8D}" presName="compositeNode" presStyleCnt="0">
        <dgm:presLayoutVars>
          <dgm:bulletEnabled val="1"/>
        </dgm:presLayoutVars>
      </dgm:prSet>
      <dgm:spPr/>
    </dgm:pt>
    <dgm:pt modelId="{AFD048AD-9055-9B48-90C7-944B4D231019}" type="pres">
      <dgm:prSet presAssocID="{C092FF2F-627E-4CD1-A91E-2EB763EC1E8D}" presName="bgRect" presStyleLbl="bgAccFollowNode1" presStyleIdx="4" presStyleCnt="5"/>
      <dgm:spPr/>
    </dgm:pt>
    <dgm:pt modelId="{2EE19AD6-E366-4345-9EE6-43D881048919}" type="pres">
      <dgm:prSet presAssocID="{81C9B7D3-2DF0-40D1-99FE-9A3C6EEB8DA6}" presName="sibTransNodeCircle" presStyleLbl="alignNode1" presStyleIdx="8" presStyleCnt="10">
        <dgm:presLayoutVars>
          <dgm:chMax val="0"/>
          <dgm:bulletEnabled/>
        </dgm:presLayoutVars>
      </dgm:prSet>
      <dgm:spPr/>
    </dgm:pt>
    <dgm:pt modelId="{F6D7E72E-E62F-9040-ADD9-85F24995BDAE}" type="pres">
      <dgm:prSet presAssocID="{C092FF2F-627E-4CD1-A91E-2EB763EC1E8D}" presName="bottomLine" presStyleLbl="alignNode1" presStyleIdx="9" presStyleCnt="10">
        <dgm:presLayoutVars/>
      </dgm:prSet>
      <dgm:spPr/>
    </dgm:pt>
    <dgm:pt modelId="{84520A05-2F56-6941-80E6-155B4D3945A3}" type="pres">
      <dgm:prSet presAssocID="{C092FF2F-627E-4CD1-A91E-2EB763EC1E8D}" presName="nodeText" presStyleLbl="bgAccFollowNode1" presStyleIdx="4" presStyleCnt="5">
        <dgm:presLayoutVars>
          <dgm:bulletEnabled val="1"/>
        </dgm:presLayoutVars>
      </dgm:prSet>
      <dgm:spPr/>
    </dgm:pt>
  </dgm:ptLst>
  <dgm:cxnLst>
    <dgm:cxn modelId="{2BD7740B-E7E3-D24B-8C63-70B7FED12D57}" type="presOf" srcId="{07AF696F-6D2A-465C-91FC-65A6E5DF8AE4}" destId="{6F0B7B91-1E58-4C40-BEFE-5B374FB428F2}" srcOrd="1" destOrd="0" presId="urn:microsoft.com/office/officeart/2016/7/layout/BasicLinearProcessNumbered"/>
    <dgm:cxn modelId="{7640E519-3FC4-054B-B0FA-FA8C2496274D}" type="presOf" srcId="{B7B5B5C5-FB1B-4CA1-AA7F-978EE8ADDE8F}" destId="{FCE04CA1-BEBB-1344-B755-DF4B8B8B6F53}" srcOrd="1" destOrd="0" presId="urn:microsoft.com/office/officeart/2016/7/layout/BasicLinearProcessNumbered"/>
    <dgm:cxn modelId="{AF73591A-8D1F-7247-B3A0-A31F421F321C}" type="presOf" srcId="{72A99C9C-B7F2-440B-B972-9FE8F4C421FB}" destId="{29879C95-32DF-9746-93B9-31463AB331E3}" srcOrd="0" destOrd="0" presId="urn:microsoft.com/office/officeart/2016/7/layout/BasicLinearProcessNumbered"/>
    <dgm:cxn modelId="{DB02422E-AD13-4ACB-8E7B-2262C3E7682F}" srcId="{CC8A2179-A0A4-4212-8648-E87B95780A37}" destId="{C092FF2F-627E-4CD1-A91E-2EB763EC1E8D}" srcOrd="4" destOrd="0" parTransId="{A1355E8D-6BCF-45D6-ABA1-BD1FCA152C53}" sibTransId="{81C9B7D3-2DF0-40D1-99FE-9A3C6EEB8DA6}"/>
    <dgm:cxn modelId="{E79B7635-C6B6-401A-AC44-0254F3F0A8C7}" srcId="{CC8A2179-A0A4-4212-8648-E87B95780A37}" destId="{07AF696F-6D2A-465C-91FC-65A6E5DF8AE4}" srcOrd="1" destOrd="0" parTransId="{C421D471-57A6-451B-B799-9E12E1D00FBB}" sibTransId="{2B03658F-472A-44D1-91BC-6BABCAF65360}"/>
    <dgm:cxn modelId="{44742146-1AAF-5446-980E-B78126559DD6}" type="presOf" srcId="{07AF696F-6D2A-465C-91FC-65A6E5DF8AE4}" destId="{9B22549D-DEA9-2241-8D57-400F9BA730C0}" srcOrd="0" destOrd="0" presId="urn:microsoft.com/office/officeart/2016/7/layout/BasicLinearProcessNumbered"/>
    <dgm:cxn modelId="{20A64448-6E83-4528-80FD-D1DF1274A760}" srcId="{CC8A2179-A0A4-4212-8648-E87B95780A37}" destId="{F42320DF-1F64-4C8A-9D0E-01D50FDB2B91}" srcOrd="3" destOrd="0" parTransId="{053D250C-0041-4760-88E8-DDCFAFB786FF}" sibTransId="{EF6387C0-4C57-495B-9C0B-1655D37A58A7}"/>
    <dgm:cxn modelId="{7B08934E-A428-534E-B414-9ED22D41765F}" type="presOf" srcId="{81C9B7D3-2DF0-40D1-99FE-9A3C6EEB8DA6}" destId="{2EE19AD6-E366-4345-9EE6-43D881048919}" srcOrd="0" destOrd="0" presId="urn:microsoft.com/office/officeart/2016/7/layout/BasicLinearProcessNumbered"/>
    <dgm:cxn modelId="{31068455-8510-714E-81B7-CF31B7A530C5}" type="presOf" srcId="{F42320DF-1F64-4C8A-9D0E-01D50FDB2B91}" destId="{F24ECC10-FECD-BD4E-82E2-69DA6C638A4C}" srcOrd="0" destOrd="0" presId="urn:microsoft.com/office/officeart/2016/7/layout/BasicLinearProcessNumbered"/>
    <dgm:cxn modelId="{1F6ED65C-F5A1-DF40-86C6-9EDA2ECBDFF3}" type="presOf" srcId="{B7B5B5C5-FB1B-4CA1-AA7F-978EE8ADDE8F}" destId="{6FCCA677-1C98-BB4B-84ED-14690E7147AB}" srcOrd="0" destOrd="0" presId="urn:microsoft.com/office/officeart/2016/7/layout/BasicLinearProcessNumbered"/>
    <dgm:cxn modelId="{1A4CA75F-6931-4041-980F-09074D155A60}" type="presOf" srcId="{2B03658F-472A-44D1-91BC-6BABCAF65360}" destId="{F1A6EF8D-23C8-064C-A5B2-833A8DF080F8}" srcOrd="0" destOrd="0" presId="urn:microsoft.com/office/officeart/2016/7/layout/BasicLinearProcessNumbered"/>
    <dgm:cxn modelId="{82951D68-1AA9-BC42-877E-1D586BEF2A80}" type="presOf" srcId="{C092FF2F-627E-4CD1-A91E-2EB763EC1E8D}" destId="{84520A05-2F56-6941-80E6-155B4D3945A3}" srcOrd="1" destOrd="0" presId="urn:microsoft.com/office/officeart/2016/7/layout/BasicLinearProcessNumbered"/>
    <dgm:cxn modelId="{12D77668-97EF-A34B-9DDE-E13EEB427EE1}" type="presOf" srcId="{EF6387C0-4C57-495B-9C0B-1655D37A58A7}" destId="{840E675F-5CF3-F640-A447-B8F733F7BAA5}" srcOrd="0" destOrd="0" presId="urn:microsoft.com/office/officeart/2016/7/layout/BasicLinearProcessNumbered"/>
    <dgm:cxn modelId="{6252816A-E973-4F2F-9016-14C9C3C4E26A}" srcId="{CC8A2179-A0A4-4212-8648-E87B95780A37}" destId="{B7B5B5C5-FB1B-4CA1-AA7F-978EE8ADDE8F}" srcOrd="2" destOrd="0" parTransId="{0DDB82E1-EA3F-4F98-B94B-5CB7DDC9A5B7}" sibTransId="{71456D09-BE77-46DB-9754-D9D8D1292929}"/>
    <dgm:cxn modelId="{CC399F73-4D1E-9E46-9A49-947C87778BED}" type="presOf" srcId="{C092FF2F-627E-4CD1-A91E-2EB763EC1E8D}" destId="{AFD048AD-9055-9B48-90C7-944B4D231019}" srcOrd="0" destOrd="0" presId="urn:microsoft.com/office/officeart/2016/7/layout/BasicLinearProcessNumbered"/>
    <dgm:cxn modelId="{B6936E82-83BA-45F4-9DE3-E55122DAEE54}" srcId="{CC8A2179-A0A4-4212-8648-E87B95780A37}" destId="{72A99C9C-B7F2-440B-B972-9FE8F4C421FB}" srcOrd="0" destOrd="0" parTransId="{B47E9CDC-0C87-4FB6-975C-BC7EC6714C45}" sibTransId="{E1C0413E-2300-47CD-85CE-AF9602303733}"/>
    <dgm:cxn modelId="{E9F58E89-605E-134B-97E8-336D19FE99E2}" type="presOf" srcId="{72A99C9C-B7F2-440B-B972-9FE8F4C421FB}" destId="{9A1557F0-BEA9-744B-8B9D-FB7363CC1982}" srcOrd="1" destOrd="0" presId="urn:microsoft.com/office/officeart/2016/7/layout/BasicLinearProcessNumbered"/>
    <dgm:cxn modelId="{B652A08D-D53B-3342-A57D-589FDB3E8B94}" type="presOf" srcId="{71456D09-BE77-46DB-9754-D9D8D1292929}" destId="{94CF8F9E-F656-084B-B408-3F300A52A29F}" srcOrd="0" destOrd="0" presId="urn:microsoft.com/office/officeart/2016/7/layout/BasicLinearProcessNumbered"/>
    <dgm:cxn modelId="{5C002FAD-11B0-E941-8DF0-956F3C4B46C6}" type="presOf" srcId="{F42320DF-1F64-4C8A-9D0E-01D50FDB2B91}" destId="{79416FCB-766E-7745-8A5C-12C6E71F24E5}" srcOrd="1" destOrd="0" presId="urn:microsoft.com/office/officeart/2016/7/layout/BasicLinearProcessNumbered"/>
    <dgm:cxn modelId="{455940D3-3F13-464B-BF2C-12450A3F3220}" type="presOf" srcId="{CC8A2179-A0A4-4212-8648-E87B95780A37}" destId="{A6978846-BA32-E44A-A3D0-D83A09AD40B7}" srcOrd="0" destOrd="0" presId="urn:microsoft.com/office/officeart/2016/7/layout/BasicLinearProcessNumbered"/>
    <dgm:cxn modelId="{66D4E8DA-0442-674B-AA14-CC5C6951B37F}" type="presOf" srcId="{E1C0413E-2300-47CD-85CE-AF9602303733}" destId="{0B0DF2A3-FD87-9D40-A21F-6BBBBF904FCF}" srcOrd="0" destOrd="0" presId="urn:microsoft.com/office/officeart/2016/7/layout/BasicLinearProcessNumbered"/>
    <dgm:cxn modelId="{C47E53E2-3D0E-5D47-A2D2-1FC54D9CDBC9}" type="presParOf" srcId="{A6978846-BA32-E44A-A3D0-D83A09AD40B7}" destId="{A0C4CD82-806A-4341-91D1-92421E460093}" srcOrd="0" destOrd="0" presId="urn:microsoft.com/office/officeart/2016/7/layout/BasicLinearProcessNumbered"/>
    <dgm:cxn modelId="{3AAC7395-449F-9A42-A47E-165B4DA7DD12}" type="presParOf" srcId="{A0C4CD82-806A-4341-91D1-92421E460093}" destId="{29879C95-32DF-9746-93B9-31463AB331E3}" srcOrd="0" destOrd="0" presId="urn:microsoft.com/office/officeart/2016/7/layout/BasicLinearProcessNumbered"/>
    <dgm:cxn modelId="{88E3B3C4-CF45-FE48-8D22-2011401B86B3}" type="presParOf" srcId="{A0C4CD82-806A-4341-91D1-92421E460093}" destId="{0B0DF2A3-FD87-9D40-A21F-6BBBBF904FCF}" srcOrd="1" destOrd="0" presId="urn:microsoft.com/office/officeart/2016/7/layout/BasicLinearProcessNumbered"/>
    <dgm:cxn modelId="{DFB9FF79-64C3-1045-A18F-BE4C578E9B18}" type="presParOf" srcId="{A0C4CD82-806A-4341-91D1-92421E460093}" destId="{39D935C5-AF3A-C44C-9B80-CEADF924EE55}" srcOrd="2" destOrd="0" presId="urn:microsoft.com/office/officeart/2016/7/layout/BasicLinearProcessNumbered"/>
    <dgm:cxn modelId="{CE0B5A34-0E61-9E45-A88C-73D7A0800585}" type="presParOf" srcId="{A0C4CD82-806A-4341-91D1-92421E460093}" destId="{9A1557F0-BEA9-744B-8B9D-FB7363CC1982}" srcOrd="3" destOrd="0" presId="urn:microsoft.com/office/officeart/2016/7/layout/BasicLinearProcessNumbered"/>
    <dgm:cxn modelId="{7FF71A42-D70D-C843-9174-2F36CD998850}" type="presParOf" srcId="{A6978846-BA32-E44A-A3D0-D83A09AD40B7}" destId="{CFC817C0-ACE6-594D-90B1-C987FF005926}" srcOrd="1" destOrd="0" presId="urn:microsoft.com/office/officeart/2016/7/layout/BasicLinearProcessNumbered"/>
    <dgm:cxn modelId="{4226451C-B3E9-704C-9D86-7E223C1D3753}" type="presParOf" srcId="{A6978846-BA32-E44A-A3D0-D83A09AD40B7}" destId="{D41241EF-59D6-694E-93B6-E6A325D35422}" srcOrd="2" destOrd="0" presId="urn:microsoft.com/office/officeart/2016/7/layout/BasicLinearProcessNumbered"/>
    <dgm:cxn modelId="{C6DC6F5C-5951-3E45-B444-2CD42BFBB163}" type="presParOf" srcId="{D41241EF-59D6-694E-93B6-E6A325D35422}" destId="{9B22549D-DEA9-2241-8D57-400F9BA730C0}" srcOrd="0" destOrd="0" presId="urn:microsoft.com/office/officeart/2016/7/layout/BasicLinearProcessNumbered"/>
    <dgm:cxn modelId="{DD5B6862-6E63-E840-923A-FB2748C9B16C}" type="presParOf" srcId="{D41241EF-59D6-694E-93B6-E6A325D35422}" destId="{F1A6EF8D-23C8-064C-A5B2-833A8DF080F8}" srcOrd="1" destOrd="0" presId="urn:microsoft.com/office/officeart/2016/7/layout/BasicLinearProcessNumbered"/>
    <dgm:cxn modelId="{ED2245FB-46B3-524C-8624-08C32D83FA01}" type="presParOf" srcId="{D41241EF-59D6-694E-93B6-E6A325D35422}" destId="{7E3987BE-2B36-4C4C-8D21-296BC2D99FBE}" srcOrd="2" destOrd="0" presId="urn:microsoft.com/office/officeart/2016/7/layout/BasicLinearProcessNumbered"/>
    <dgm:cxn modelId="{2FB21F7F-432B-2748-9ED1-7F1D350F2AE2}" type="presParOf" srcId="{D41241EF-59D6-694E-93B6-E6A325D35422}" destId="{6F0B7B91-1E58-4C40-BEFE-5B374FB428F2}" srcOrd="3" destOrd="0" presId="urn:microsoft.com/office/officeart/2016/7/layout/BasicLinearProcessNumbered"/>
    <dgm:cxn modelId="{4E45BA72-3A6D-5A40-8A33-1287A0B55FA9}" type="presParOf" srcId="{A6978846-BA32-E44A-A3D0-D83A09AD40B7}" destId="{F7BE57D1-CE04-D141-8920-DEC5567E99A8}" srcOrd="3" destOrd="0" presId="urn:microsoft.com/office/officeart/2016/7/layout/BasicLinearProcessNumbered"/>
    <dgm:cxn modelId="{2FA2F095-319D-144E-920D-CF6E5B11D0EC}" type="presParOf" srcId="{A6978846-BA32-E44A-A3D0-D83A09AD40B7}" destId="{F8D6A1DA-E4BA-CD4E-8EEC-FD8C217D064E}" srcOrd="4" destOrd="0" presId="urn:microsoft.com/office/officeart/2016/7/layout/BasicLinearProcessNumbered"/>
    <dgm:cxn modelId="{BB8A6D26-DF3D-454D-AF74-668BCC5ABF66}" type="presParOf" srcId="{F8D6A1DA-E4BA-CD4E-8EEC-FD8C217D064E}" destId="{6FCCA677-1C98-BB4B-84ED-14690E7147AB}" srcOrd="0" destOrd="0" presId="urn:microsoft.com/office/officeart/2016/7/layout/BasicLinearProcessNumbered"/>
    <dgm:cxn modelId="{21834078-85C1-2343-96FB-81B3955AA106}" type="presParOf" srcId="{F8D6A1DA-E4BA-CD4E-8EEC-FD8C217D064E}" destId="{94CF8F9E-F656-084B-B408-3F300A52A29F}" srcOrd="1" destOrd="0" presId="urn:microsoft.com/office/officeart/2016/7/layout/BasicLinearProcessNumbered"/>
    <dgm:cxn modelId="{26FCEC78-F6A0-E549-AF42-FBE0D852B86F}" type="presParOf" srcId="{F8D6A1DA-E4BA-CD4E-8EEC-FD8C217D064E}" destId="{51FA8CE7-9FF0-1844-AC59-E9FE8C4F412D}" srcOrd="2" destOrd="0" presId="urn:microsoft.com/office/officeart/2016/7/layout/BasicLinearProcessNumbered"/>
    <dgm:cxn modelId="{C9961F4A-A336-9D40-A86B-3862F17298C4}" type="presParOf" srcId="{F8D6A1DA-E4BA-CD4E-8EEC-FD8C217D064E}" destId="{FCE04CA1-BEBB-1344-B755-DF4B8B8B6F53}" srcOrd="3" destOrd="0" presId="urn:microsoft.com/office/officeart/2016/7/layout/BasicLinearProcessNumbered"/>
    <dgm:cxn modelId="{EBB6326F-628B-BC4D-8592-5FB07A4CE11F}" type="presParOf" srcId="{A6978846-BA32-E44A-A3D0-D83A09AD40B7}" destId="{762049A7-D977-424E-BC63-90F65EE69146}" srcOrd="5" destOrd="0" presId="urn:microsoft.com/office/officeart/2016/7/layout/BasicLinearProcessNumbered"/>
    <dgm:cxn modelId="{D52204A1-B248-5741-AAB6-2C7582318198}" type="presParOf" srcId="{A6978846-BA32-E44A-A3D0-D83A09AD40B7}" destId="{674AB595-8E49-994C-9142-19E2D23E543D}" srcOrd="6" destOrd="0" presId="urn:microsoft.com/office/officeart/2016/7/layout/BasicLinearProcessNumbered"/>
    <dgm:cxn modelId="{3C7E64A9-D183-6E48-BA04-25DA2EFC887B}" type="presParOf" srcId="{674AB595-8E49-994C-9142-19E2D23E543D}" destId="{F24ECC10-FECD-BD4E-82E2-69DA6C638A4C}" srcOrd="0" destOrd="0" presId="urn:microsoft.com/office/officeart/2016/7/layout/BasicLinearProcessNumbered"/>
    <dgm:cxn modelId="{9E631D52-4E2A-5041-9BED-B1F01882445A}" type="presParOf" srcId="{674AB595-8E49-994C-9142-19E2D23E543D}" destId="{840E675F-5CF3-F640-A447-B8F733F7BAA5}" srcOrd="1" destOrd="0" presId="urn:microsoft.com/office/officeart/2016/7/layout/BasicLinearProcessNumbered"/>
    <dgm:cxn modelId="{128CB0DA-BCC6-0C4E-A38E-6AAEEA4B2F8A}" type="presParOf" srcId="{674AB595-8E49-994C-9142-19E2D23E543D}" destId="{C17231B4-3203-ED4C-A87B-3A5CC0530870}" srcOrd="2" destOrd="0" presId="urn:microsoft.com/office/officeart/2016/7/layout/BasicLinearProcessNumbered"/>
    <dgm:cxn modelId="{B4382A2D-611B-974C-9CCD-8BC3B2C1EEE1}" type="presParOf" srcId="{674AB595-8E49-994C-9142-19E2D23E543D}" destId="{79416FCB-766E-7745-8A5C-12C6E71F24E5}" srcOrd="3" destOrd="0" presId="urn:microsoft.com/office/officeart/2016/7/layout/BasicLinearProcessNumbered"/>
    <dgm:cxn modelId="{62546AAC-BC29-174E-A745-808A22C2BA26}" type="presParOf" srcId="{A6978846-BA32-E44A-A3D0-D83A09AD40B7}" destId="{53B82CFA-C61E-8842-974A-6AF3527307E8}" srcOrd="7" destOrd="0" presId="urn:microsoft.com/office/officeart/2016/7/layout/BasicLinearProcessNumbered"/>
    <dgm:cxn modelId="{0B2E526A-548C-8B49-97B0-0484F8249085}" type="presParOf" srcId="{A6978846-BA32-E44A-A3D0-D83A09AD40B7}" destId="{4414231A-ECDC-EF41-9719-003486C19415}" srcOrd="8" destOrd="0" presId="urn:microsoft.com/office/officeart/2016/7/layout/BasicLinearProcessNumbered"/>
    <dgm:cxn modelId="{7863FE49-F66C-6A43-8305-5BFB1794F298}" type="presParOf" srcId="{4414231A-ECDC-EF41-9719-003486C19415}" destId="{AFD048AD-9055-9B48-90C7-944B4D231019}" srcOrd="0" destOrd="0" presId="urn:microsoft.com/office/officeart/2016/7/layout/BasicLinearProcessNumbered"/>
    <dgm:cxn modelId="{C6F9741F-EA2D-A740-BA02-A094E2420406}" type="presParOf" srcId="{4414231A-ECDC-EF41-9719-003486C19415}" destId="{2EE19AD6-E366-4345-9EE6-43D881048919}" srcOrd="1" destOrd="0" presId="urn:microsoft.com/office/officeart/2016/7/layout/BasicLinearProcessNumbered"/>
    <dgm:cxn modelId="{227F0838-187D-874E-946E-26F88E759BD1}" type="presParOf" srcId="{4414231A-ECDC-EF41-9719-003486C19415}" destId="{F6D7E72E-E62F-9040-ADD9-85F24995BDAE}" srcOrd="2" destOrd="0" presId="urn:microsoft.com/office/officeart/2016/7/layout/BasicLinearProcessNumbered"/>
    <dgm:cxn modelId="{466873BF-DFFB-354A-9302-AE1331E6EA4A}" type="presParOf" srcId="{4414231A-ECDC-EF41-9719-003486C19415}" destId="{84520A05-2F56-6941-80E6-155B4D3945A3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EB59AB9-ACB4-4E78-8979-D5298890FFE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8D43CC6C-3948-4CA3-8086-EC32693A71C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Grounding in critical perspectives promotes decolonization</a:t>
          </a:r>
        </a:p>
      </dgm:t>
    </dgm:pt>
    <dgm:pt modelId="{AF605085-0172-4907-80AB-16EBAB5B4E5A}" type="parTrans" cxnId="{E85AD205-CB0E-4C2B-88F5-16B65E60B758}">
      <dgm:prSet/>
      <dgm:spPr/>
      <dgm:t>
        <a:bodyPr/>
        <a:lstStyle/>
        <a:p>
          <a:endParaRPr lang="en-US"/>
        </a:p>
      </dgm:t>
    </dgm:pt>
    <dgm:pt modelId="{725E7ADD-15E8-40D8-9DE9-1AC96F178C35}" type="sibTrans" cxnId="{E85AD205-CB0E-4C2B-88F5-16B65E60B758}">
      <dgm:prSet/>
      <dgm:spPr/>
      <dgm:t>
        <a:bodyPr/>
        <a:lstStyle/>
        <a:p>
          <a:endParaRPr lang="en-US"/>
        </a:p>
      </dgm:t>
    </dgm:pt>
    <dgm:pt modelId="{A3AFDEE0-4683-451D-A79E-A5AF4F67405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Naming, centering and prioritizing worldviews as first step is critical to indigenizing the field</a:t>
          </a:r>
        </a:p>
      </dgm:t>
    </dgm:pt>
    <dgm:pt modelId="{0E27A905-04E8-4593-8649-1BA3ABF54E7A}" type="parTrans" cxnId="{F6E5EC00-BFF9-402A-9B47-97AA8D105F01}">
      <dgm:prSet/>
      <dgm:spPr/>
      <dgm:t>
        <a:bodyPr/>
        <a:lstStyle/>
        <a:p>
          <a:endParaRPr lang="en-US"/>
        </a:p>
      </dgm:t>
    </dgm:pt>
    <dgm:pt modelId="{F3C6F107-0797-4511-A75A-9AB731C984E5}" type="sibTrans" cxnId="{F6E5EC00-BFF9-402A-9B47-97AA8D105F01}">
      <dgm:prSet/>
      <dgm:spPr/>
      <dgm:t>
        <a:bodyPr/>
        <a:lstStyle/>
        <a:p>
          <a:endParaRPr lang="en-US"/>
        </a:p>
      </dgm:t>
    </dgm:pt>
    <dgm:pt modelId="{5F21A3B1-92FB-438D-B195-76299B17387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Possible to such develop assessments that can be used in quantitative research</a:t>
          </a:r>
        </a:p>
      </dgm:t>
    </dgm:pt>
    <dgm:pt modelId="{2670F4FB-1718-4A53-98D1-2235216AFBF1}" type="parTrans" cxnId="{DACACA2A-B6CC-4187-8462-1AA46B8B854D}">
      <dgm:prSet/>
      <dgm:spPr/>
      <dgm:t>
        <a:bodyPr/>
        <a:lstStyle/>
        <a:p>
          <a:endParaRPr lang="en-US"/>
        </a:p>
      </dgm:t>
    </dgm:pt>
    <dgm:pt modelId="{92F8EECC-DD52-4125-BFA4-1772CB6D9293}" type="sibTrans" cxnId="{DACACA2A-B6CC-4187-8462-1AA46B8B854D}">
      <dgm:prSet/>
      <dgm:spPr/>
      <dgm:t>
        <a:bodyPr/>
        <a:lstStyle/>
        <a:p>
          <a:endParaRPr lang="en-US"/>
        </a:p>
      </dgm:t>
    </dgm:pt>
    <dgm:pt modelId="{46E0F84E-3D08-4348-A872-14FA80BE5EA6}">
      <dgm:prSet/>
      <dgm:spPr/>
      <dgm:t>
        <a:bodyPr/>
        <a:lstStyle/>
        <a:p>
          <a:pPr>
            <a:lnSpc>
              <a:spcPct val="100000"/>
            </a:lnSpc>
          </a:pPr>
          <a:endParaRPr lang="en-US" dirty="0"/>
        </a:p>
      </dgm:t>
    </dgm:pt>
    <dgm:pt modelId="{D802CB7C-234F-4BB4-AAF8-A9EF5DFCB041}" type="parTrans" cxnId="{25769377-C18A-43C4-B286-EC7599CBD434}">
      <dgm:prSet/>
      <dgm:spPr/>
      <dgm:t>
        <a:bodyPr/>
        <a:lstStyle/>
        <a:p>
          <a:endParaRPr lang="en-US"/>
        </a:p>
      </dgm:t>
    </dgm:pt>
    <dgm:pt modelId="{3A657F30-637C-416B-8CCD-00E0E1016BC8}" type="sibTrans" cxnId="{25769377-C18A-43C4-B286-EC7599CBD434}">
      <dgm:prSet/>
      <dgm:spPr/>
      <dgm:t>
        <a:bodyPr/>
        <a:lstStyle/>
        <a:p>
          <a:endParaRPr lang="en-US"/>
        </a:p>
      </dgm:t>
    </dgm:pt>
    <dgm:pt modelId="{57618BAB-2252-4CD1-9486-2DE555DC37E1}" type="pres">
      <dgm:prSet presAssocID="{4EB59AB9-ACB4-4E78-8979-D5298890FFED}" presName="root" presStyleCnt="0">
        <dgm:presLayoutVars>
          <dgm:dir/>
          <dgm:resizeHandles val="exact"/>
        </dgm:presLayoutVars>
      </dgm:prSet>
      <dgm:spPr/>
    </dgm:pt>
    <dgm:pt modelId="{17BF2B3A-DF8F-47D5-9B92-86116862923A}" type="pres">
      <dgm:prSet presAssocID="{8D43CC6C-3948-4CA3-8086-EC32693A71C6}" presName="compNode" presStyleCnt="0"/>
      <dgm:spPr/>
    </dgm:pt>
    <dgm:pt modelId="{A9867B6F-EF2A-4F49-B272-E82673B1366C}" type="pres">
      <dgm:prSet presAssocID="{8D43CC6C-3948-4CA3-8086-EC32693A71C6}" presName="bgRect" presStyleLbl="bgShp" presStyleIdx="0" presStyleCnt="3"/>
      <dgm:spPr/>
    </dgm:pt>
    <dgm:pt modelId="{018D752A-7B7D-46A3-B097-6489C3938977}" type="pres">
      <dgm:prSet presAssocID="{8D43CC6C-3948-4CA3-8086-EC32693A71C6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F732A9F8-7AA3-461C-95C9-CB73506A805B}" type="pres">
      <dgm:prSet presAssocID="{8D43CC6C-3948-4CA3-8086-EC32693A71C6}" presName="spaceRect" presStyleCnt="0"/>
      <dgm:spPr/>
    </dgm:pt>
    <dgm:pt modelId="{83EE8BF0-9A08-49A3-A0CC-8E84CAD4DD7B}" type="pres">
      <dgm:prSet presAssocID="{8D43CC6C-3948-4CA3-8086-EC32693A71C6}" presName="parTx" presStyleLbl="revTx" presStyleIdx="0" presStyleCnt="4">
        <dgm:presLayoutVars>
          <dgm:chMax val="0"/>
          <dgm:chPref val="0"/>
        </dgm:presLayoutVars>
      </dgm:prSet>
      <dgm:spPr/>
    </dgm:pt>
    <dgm:pt modelId="{7EEEBD40-C1DE-4309-B6F9-B982D95FB841}" type="pres">
      <dgm:prSet presAssocID="{725E7ADD-15E8-40D8-9DE9-1AC96F178C35}" presName="sibTrans" presStyleCnt="0"/>
      <dgm:spPr/>
    </dgm:pt>
    <dgm:pt modelId="{0DDA71D3-8FB8-4CF1-9382-9ABC9BA71A79}" type="pres">
      <dgm:prSet presAssocID="{A3AFDEE0-4683-451D-A79E-A5AF4F674055}" presName="compNode" presStyleCnt="0"/>
      <dgm:spPr/>
    </dgm:pt>
    <dgm:pt modelId="{5F36DD84-F530-47C8-9A16-9CC1931858D5}" type="pres">
      <dgm:prSet presAssocID="{A3AFDEE0-4683-451D-A79E-A5AF4F674055}" presName="bgRect" presStyleLbl="bgShp" presStyleIdx="1" presStyleCnt="3"/>
      <dgm:spPr/>
    </dgm:pt>
    <dgm:pt modelId="{29188A38-0B61-4DEF-AA53-67256DC7E044}" type="pres">
      <dgm:prSet presAssocID="{A3AFDEE0-4683-451D-A79E-A5AF4F674055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42735E10-41DE-4EA4-B5B1-0137CDDDDB44}" type="pres">
      <dgm:prSet presAssocID="{A3AFDEE0-4683-451D-A79E-A5AF4F674055}" presName="spaceRect" presStyleCnt="0"/>
      <dgm:spPr/>
    </dgm:pt>
    <dgm:pt modelId="{04982B08-2979-412E-9D09-A5701043ACEF}" type="pres">
      <dgm:prSet presAssocID="{A3AFDEE0-4683-451D-A79E-A5AF4F674055}" presName="parTx" presStyleLbl="revTx" presStyleIdx="1" presStyleCnt="4">
        <dgm:presLayoutVars>
          <dgm:chMax val="0"/>
          <dgm:chPref val="0"/>
        </dgm:presLayoutVars>
      </dgm:prSet>
      <dgm:spPr/>
    </dgm:pt>
    <dgm:pt modelId="{B318E162-2DFE-4AAB-8314-C0B562EBA54D}" type="pres">
      <dgm:prSet presAssocID="{F3C6F107-0797-4511-A75A-9AB731C984E5}" presName="sibTrans" presStyleCnt="0"/>
      <dgm:spPr/>
    </dgm:pt>
    <dgm:pt modelId="{399AB44A-1D4F-4A32-BF2A-18030951D1A2}" type="pres">
      <dgm:prSet presAssocID="{5F21A3B1-92FB-438D-B195-76299B17387D}" presName="compNode" presStyleCnt="0"/>
      <dgm:spPr/>
    </dgm:pt>
    <dgm:pt modelId="{FF8FBF6D-54B0-4359-88AD-D2A1F72CC180}" type="pres">
      <dgm:prSet presAssocID="{5F21A3B1-92FB-438D-B195-76299B17387D}" presName="bgRect" presStyleLbl="bgShp" presStyleIdx="2" presStyleCnt="3"/>
      <dgm:spPr/>
    </dgm:pt>
    <dgm:pt modelId="{5104BA64-0837-4569-8F50-B74C9AFF81E1}" type="pres">
      <dgm:prSet presAssocID="{5F21A3B1-92FB-438D-B195-76299B17387D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A6A5568B-5E8D-4B90-917B-FF9ECAE70294}" type="pres">
      <dgm:prSet presAssocID="{5F21A3B1-92FB-438D-B195-76299B17387D}" presName="spaceRect" presStyleCnt="0"/>
      <dgm:spPr/>
    </dgm:pt>
    <dgm:pt modelId="{14BBB40A-7105-4CB8-AF8F-26B2B901393E}" type="pres">
      <dgm:prSet presAssocID="{5F21A3B1-92FB-438D-B195-76299B17387D}" presName="parTx" presStyleLbl="revTx" presStyleIdx="2" presStyleCnt="4">
        <dgm:presLayoutVars>
          <dgm:chMax val="0"/>
          <dgm:chPref val="0"/>
        </dgm:presLayoutVars>
      </dgm:prSet>
      <dgm:spPr/>
    </dgm:pt>
    <dgm:pt modelId="{0D1EF584-05EC-4F83-BD05-1C1934CE5CF4}" type="pres">
      <dgm:prSet presAssocID="{5F21A3B1-92FB-438D-B195-76299B17387D}" presName="desTx" presStyleLbl="revTx" presStyleIdx="3" presStyleCnt="4">
        <dgm:presLayoutVars/>
      </dgm:prSet>
      <dgm:spPr/>
    </dgm:pt>
  </dgm:ptLst>
  <dgm:cxnLst>
    <dgm:cxn modelId="{F6E5EC00-BFF9-402A-9B47-97AA8D105F01}" srcId="{4EB59AB9-ACB4-4E78-8979-D5298890FFED}" destId="{A3AFDEE0-4683-451D-A79E-A5AF4F674055}" srcOrd="1" destOrd="0" parTransId="{0E27A905-04E8-4593-8649-1BA3ABF54E7A}" sibTransId="{F3C6F107-0797-4511-A75A-9AB731C984E5}"/>
    <dgm:cxn modelId="{E85AD205-CB0E-4C2B-88F5-16B65E60B758}" srcId="{4EB59AB9-ACB4-4E78-8979-D5298890FFED}" destId="{8D43CC6C-3948-4CA3-8086-EC32693A71C6}" srcOrd="0" destOrd="0" parTransId="{AF605085-0172-4907-80AB-16EBAB5B4E5A}" sibTransId="{725E7ADD-15E8-40D8-9DE9-1AC96F178C35}"/>
    <dgm:cxn modelId="{0ECFD521-30FF-4DFE-9DC4-3E8A71D6A019}" type="presOf" srcId="{46E0F84E-3D08-4348-A872-14FA80BE5EA6}" destId="{0D1EF584-05EC-4F83-BD05-1C1934CE5CF4}" srcOrd="0" destOrd="0" presId="urn:microsoft.com/office/officeart/2018/2/layout/IconVerticalSolidList"/>
    <dgm:cxn modelId="{DACACA2A-B6CC-4187-8462-1AA46B8B854D}" srcId="{4EB59AB9-ACB4-4E78-8979-D5298890FFED}" destId="{5F21A3B1-92FB-438D-B195-76299B17387D}" srcOrd="2" destOrd="0" parTransId="{2670F4FB-1718-4A53-98D1-2235216AFBF1}" sibTransId="{92F8EECC-DD52-4125-BFA4-1772CB6D9293}"/>
    <dgm:cxn modelId="{25769377-C18A-43C4-B286-EC7599CBD434}" srcId="{5F21A3B1-92FB-438D-B195-76299B17387D}" destId="{46E0F84E-3D08-4348-A872-14FA80BE5EA6}" srcOrd="0" destOrd="0" parTransId="{D802CB7C-234F-4BB4-AAF8-A9EF5DFCB041}" sibTransId="{3A657F30-637C-416B-8CCD-00E0E1016BC8}"/>
    <dgm:cxn modelId="{378FBE86-FF61-4738-9C25-7FA6BA35F430}" type="presOf" srcId="{A3AFDEE0-4683-451D-A79E-A5AF4F674055}" destId="{04982B08-2979-412E-9D09-A5701043ACEF}" srcOrd="0" destOrd="0" presId="urn:microsoft.com/office/officeart/2018/2/layout/IconVerticalSolidList"/>
    <dgm:cxn modelId="{5080F095-C550-4FC4-B9C7-89A216F32648}" type="presOf" srcId="{5F21A3B1-92FB-438D-B195-76299B17387D}" destId="{14BBB40A-7105-4CB8-AF8F-26B2B901393E}" srcOrd="0" destOrd="0" presId="urn:microsoft.com/office/officeart/2018/2/layout/IconVerticalSolidList"/>
    <dgm:cxn modelId="{3EE984E0-D377-4EA0-995B-8182B0D5F186}" type="presOf" srcId="{8D43CC6C-3948-4CA3-8086-EC32693A71C6}" destId="{83EE8BF0-9A08-49A3-A0CC-8E84CAD4DD7B}" srcOrd="0" destOrd="0" presId="urn:microsoft.com/office/officeart/2018/2/layout/IconVerticalSolidList"/>
    <dgm:cxn modelId="{D3B2A0E9-CA6A-47BB-8246-B0BD230C9CC9}" type="presOf" srcId="{4EB59AB9-ACB4-4E78-8979-D5298890FFED}" destId="{57618BAB-2252-4CD1-9486-2DE555DC37E1}" srcOrd="0" destOrd="0" presId="urn:microsoft.com/office/officeart/2018/2/layout/IconVerticalSolidList"/>
    <dgm:cxn modelId="{836C4593-B8B8-40EA-8F82-14FC1B7E1E08}" type="presParOf" srcId="{57618BAB-2252-4CD1-9486-2DE555DC37E1}" destId="{17BF2B3A-DF8F-47D5-9B92-86116862923A}" srcOrd="0" destOrd="0" presId="urn:microsoft.com/office/officeart/2018/2/layout/IconVerticalSolidList"/>
    <dgm:cxn modelId="{7D26B167-7EB3-4DF3-8F2D-91691FF14B18}" type="presParOf" srcId="{17BF2B3A-DF8F-47D5-9B92-86116862923A}" destId="{A9867B6F-EF2A-4F49-B272-E82673B1366C}" srcOrd="0" destOrd="0" presId="urn:microsoft.com/office/officeart/2018/2/layout/IconVerticalSolidList"/>
    <dgm:cxn modelId="{1DE30CFA-6121-4B70-A79E-6A1A08E60530}" type="presParOf" srcId="{17BF2B3A-DF8F-47D5-9B92-86116862923A}" destId="{018D752A-7B7D-46A3-B097-6489C3938977}" srcOrd="1" destOrd="0" presId="urn:microsoft.com/office/officeart/2018/2/layout/IconVerticalSolidList"/>
    <dgm:cxn modelId="{7E84C453-C85E-4AB3-A57F-B9C1AE4AA3CD}" type="presParOf" srcId="{17BF2B3A-DF8F-47D5-9B92-86116862923A}" destId="{F732A9F8-7AA3-461C-95C9-CB73506A805B}" srcOrd="2" destOrd="0" presId="urn:microsoft.com/office/officeart/2018/2/layout/IconVerticalSolidList"/>
    <dgm:cxn modelId="{655D7AA8-A30F-45E9-AC0D-4AACFB4F4165}" type="presParOf" srcId="{17BF2B3A-DF8F-47D5-9B92-86116862923A}" destId="{83EE8BF0-9A08-49A3-A0CC-8E84CAD4DD7B}" srcOrd="3" destOrd="0" presId="urn:microsoft.com/office/officeart/2018/2/layout/IconVerticalSolidList"/>
    <dgm:cxn modelId="{D2FDC267-4D49-44FE-A638-200AA76A141F}" type="presParOf" srcId="{57618BAB-2252-4CD1-9486-2DE555DC37E1}" destId="{7EEEBD40-C1DE-4309-B6F9-B982D95FB841}" srcOrd="1" destOrd="0" presId="urn:microsoft.com/office/officeart/2018/2/layout/IconVerticalSolidList"/>
    <dgm:cxn modelId="{46B5E11D-AC0B-40DE-BC54-A5D9D387B3DD}" type="presParOf" srcId="{57618BAB-2252-4CD1-9486-2DE555DC37E1}" destId="{0DDA71D3-8FB8-4CF1-9382-9ABC9BA71A79}" srcOrd="2" destOrd="0" presId="urn:microsoft.com/office/officeart/2018/2/layout/IconVerticalSolidList"/>
    <dgm:cxn modelId="{D6D46F92-8B2F-4306-A0DB-9CDD97C6C931}" type="presParOf" srcId="{0DDA71D3-8FB8-4CF1-9382-9ABC9BA71A79}" destId="{5F36DD84-F530-47C8-9A16-9CC1931858D5}" srcOrd="0" destOrd="0" presId="urn:microsoft.com/office/officeart/2018/2/layout/IconVerticalSolidList"/>
    <dgm:cxn modelId="{9D30B537-19DA-4E1D-892F-7B99DBBDD0C4}" type="presParOf" srcId="{0DDA71D3-8FB8-4CF1-9382-9ABC9BA71A79}" destId="{29188A38-0B61-4DEF-AA53-67256DC7E044}" srcOrd="1" destOrd="0" presId="urn:microsoft.com/office/officeart/2018/2/layout/IconVerticalSolidList"/>
    <dgm:cxn modelId="{D93D8C4A-78A0-4417-A16F-C19D4AA783F0}" type="presParOf" srcId="{0DDA71D3-8FB8-4CF1-9382-9ABC9BA71A79}" destId="{42735E10-41DE-4EA4-B5B1-0137CDDDDB44}" srcOrd="2" destOrd="0" presId="urn:microsoft.com/office/officeart/2018/2/layout/IconVerticalSolidList"/>
    <dgm:cxn modelId="{7B28ADFF-AB3F-4A11-9DD6-E84AAB6CAF86}" type="presParOf" srcId="{0DDA71D3-8FB8-4CF1-9382-9ABC9BA71A79}" destId="{04982B08-2979-412E-9D09-A5701043ACEF}" srcOrd="3" destOrd="0" presId="urn:microsoft.com/office/officeart/2018/2/layout/IconVerticalSolidList"/>
    <dgm:cxn modelId="{9029F3D1-AEE9-45E2-ACE9-F713CFF7E037}" type="presParOf" srcId="{57618BAB-2252-4CD1-9486-2DE555DC37E1}" destId="{B318E162-2DFE-4AAB-8314-C0B562EBA54D}" srcOrd="3" destOrd="0" presId="urn:microsoft.com/office/officeart/2018/2/layout/IconVerticalSolidList"/>
    <dgm:cxn modelId="{6C022301-4868-41A6-B2A9-AFA3512D73CF}" type="presParOf" srcId="{57618BAB-2252-4CD1-9486-2DE555DC37E1}" destId="{399AB44A-1D4F-4A32-BF2A-18030951D1A2}" srcOrd="4" destOrd="0" presId="urn:microsoft.com/office/officeart/2018/2/layout/IconVerticalSolidList"/>
    <dgm:cxn modelId="{FC0FBA01-2726-4FD9-BE16-DF5074744344}" type="presParOf" srcId="{399AB44A-1D4F-4A32-BF2A-18030951D1A2}" destId="{FF8FBF6D-54B0-4359-88AD-D2A1F72CC180}" srcOrd="0" destOrd="0" presId="urn:microsoft.com/office/officeart/2018/2/layout/IconVerticalSolidList"/>
    <dgm:cxn modelId="{52749D56-F364-4927-9AF5-2C84610ED5A5}" type="presParOf" srcId="{399AB44A-1D4F-4A32-BF2A-18030951D1A2}" destId="{5104BA64-0837-4569-8F50-B74C9AFF81E1}" srcOrd="1" destOrd="0" presId="urn:microsoft.com/office/officeart/2018/2/layout/IconVerticalSolidList"/>
    <dgm:cxn modelId="{D531FDBE-4D90-4BA7-86DD-650857A09420}" type="presParOf" srcId="{399AB44A-1D4F-4A32-BF2A-18030951D1A2}" destId="{A6A5568B-5E8D-4B90-917B-FF9ECAE70294}" srcOrd="2" destOrd="0" presId="urn:microsoft.com/office/officeart/2018/2/layout/IconVerticalSolidList"/>
    <dgm:cxn modelId="{1FC331BB-BA62-4E2F-9824-06E5D22D7C8F}" type="presParOf" srcId="{399AB44A-1D4F-4A32-BF2A-18030951D1A2}" destId="{14BBB40A-7105-4CB8-AF8F-26B2B901393E}" srcOrd="3" destOrd="0" presId="urn:microsoft.com/office/officeart/2018/2/layout/IconVerticalSolidList"/>
    <dgm:cxn modelId="{96CDA950-6DBE-44A8-A254-8C7D11033855}" type="presParOf" srcId="{399AB44A-1D4F-4A32-BF2A-18030951D1A2}" destId="{0D1EF584-05EC-4F83-BD05-1C1934CE5CF4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511C01C-3F67-4A5B-BD5E-423204C4E8C8}" type="doc">
      <dgm:prSet loTypeId="urn:microsoft.com/office/officeart/2016/7/layout/ChevronBlockProcess" loCatId="process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2BB0FC8-6FF7-43F9-A424-49B7BB24E9D8}">
      <dgm:prSet/>
      <dgm:spPr/>
      <dgm:t>
        <a:bodyPr/>
        <a:lstStyle/>
        <a:p>
          <a:r>
            <a:rPr lang="en-US"/>
            <a:t>Radically change our positionality as the “experts”</a:t>
          </a:r>
        </a:p>
      </dgm:t>
    </dgm:pt>
    <dgm:pt modelId="{E8F6C5A2-D5CF-4C71-B5A3-81C78FD30C4E}" type="parTrans" cxnId="{CA23949F-9007-4C7F-B0C7-2D72870B684F}">
      <dgm:prSet/>
      <dgm:spPr/>
      <dgm:t>
        <a:bodyPr/>
        <a:lstStyle/>
        <a:p>
          <a:endParaRPr lang="en-US"/>
        </a:p>
      </dgm:t>
    </dgm:pt>
    <dgm:pt modelId="{72B9014F-BB79-499D-BDBA-05B55D140439}" type="sibTrans" cxnId="{CA23949F-9007-4C7F-B0C7-2D72870B684F}">
      <dgm:prSet/>
      <dgm:spPr/>
      <dgm:t>
        <a:bodyPr/>
        <a:lstStyle/>
        <a:p>
          <a:endParaRPr lang="en-US"/>
        </a:p>
      </dgm:t>
    </dgm:pt>
    <dgm:pt modelId="{55826905-E49E-4B11-A131-9C89A9C0ACAA}">
      <dgm:prSet/>
      <dgm:spPr/>
      <dgm:t>
        <a:bodyPr/>
        <a:lstStyle/>
        <a:p>
          <a:r>
            <a:rPr lang="en-US"/>
            <a:t>Acting as a facilitator, not a leader</a:t>
          </a:r>
        </a:p>
      </dgm:t>
    </dgm:pt>
    <dgm:pt modelId="{FDA7C2F4-D3E2-4775-8DE3-4C562194B1FB}" type="parTrans" cxnId="{F623FBD0-7E36-41AC-8F7E-06B53FA022D8}">
      <dgm:prSet/>
      <dgm:spPr/>
      <dgm:t>
        <a:bodyPr/>
        <a:lstStyle/>
        <a:p>
          <a:endParaRPr lang="en-US"/>
        </a:p>
      </dgm:t>
    </dgm:pt>
    <dgm:pt modelId="{4E060BC5-2772-411F-B82E-EC9A0874819C}" type="sibTrans" cxnId="{F623FBD0-7E36-41AC-8F7E-06B53FA022D8}">
      <dgm:prSet/>
      <dgm:spPr/>
      <dgm:t>
        <a:bodyPr/>
        <a:lstStyle/>
        <a:p>
          <a:endParaRPr lang="en-US"/>
        </a:p>
      </dgm:t>
    </dgm:pt>
    <dgm:pt modelId="{96BF6ADF-622E-48C7-BFBA-FD66F2011BA3}">
      <dgm:prSet/>
      <dgm:spPr/>
      <dgm:t>
        <a:bodyPr/>
        <a:lstStyle/>
        <a:p>
          <a:r>
            <a:rPr lang="en-US"/>
            <a:t>Merely scaffolding until ready to independently create assessments</a:t>
          </a:r>
        </a:p>
      </dgm:t>
    </dgm:pt>
    <dgm:pt modelId="{65DCA034-3D6E-43D2-B7B0-7656B2F7222A}" type="parTrans" cxnId="{47B066D5-48B0-4C17-8F93-FDFE383E97A9}">
      <dgm:prSet/>
      <dgm:spPr/>
      <dgm:t>
        <a:bodyPr/>
        <a:lstStyle/>
        <a:p>
          <a:endParaRPr lang="en-US"/>
        </a:p>
      </dgm:t>
    </dgm:pt>
    <dgm:pt modelId="{F8E5DF9A-F77F-426E-AE90-B61A11EE673E}" type="sibTrans" cxnId="{47B066D5-48B0-4C17-8F93-FDFE383E97A9}">
      <dgm:prSet/>
      <dgm:spPr/>
      <dgm:t>
        <a:bodyPr/>
        <a:lstStyle/>
        <a:p>
          <a:endParaRPr lang="en-US"/>
        </a:p>
      </dgm:t>
    </dgm:pt>
    <dgm:pt modelId="{A4B84863-DE02-4664-B866-3F0D09EB11DF}">
      <dgm:prSet/>
      <dgm:spPr/>
      <dgm:t>
        <a:bodyPr/>
        <a:lstStyle/>
        <a:p>
          <a:r>
            <a:rPr lang="en-US"/>
            <a:t>Constant reflection – on all levels – is key</a:t>
          </a:r>
        </a:p>
      </dgm:t>
    </dgm:pt>
    <dgm:pt modelId="{9E2E110B-8BD2-41C8-AE79-48F2FF55925F}" type="parTrans" cxnId="{D223AF53-C8B7-4821-9BFB-3815B8C704EC}">
      <dgm:prSet/>
      <dgm:spPr/>
      <dgm:t>
        <a:bodyPr/>
        <a:lstStyle/>
        <a:p>
          <a:endParaRPr lang="en-US"/>
        </a:p>
      </dgm:t>
    </dgm:pt>
    <dgm:pt modelId="{B1FF1525-25B9-48C0-8AB0-EB7D76BC756F}" type="sibTrans" cxnId="{D223AF53-C8B7-4821-9BFB-3815B8C704EC}">
      <dgm:prSet/>
      <dgm:spPr/>
      <dgm:t>
        <a:bodyPr/>
        <a:lstStyle/>
        <a:p>
          <a:endParaRPr lang="en-US"/>
        </a:p>
      </dgm:t>
    </dgm:pt>
    <dgm:pt modelId="{ADFA6161-B0D1-416F-A395-CCB77E3F1BB8}">
      <dgm:prSet/>
      <dgm:spPr/>
      <dgm:t>
        <a:bodyPr/>
        <a:lstStyle/>
        <a:p>
          <a:r>
            <a:rPr lang="en-US"/>
            <a:t>Trust your lived experience </a:t>
          </a:r>
        </a:p>
      </dgm:t>
    </dgm:pt>
    <dgm:pt modelId="{CDC40C76-30D4-4218-A562-EBFB61FC0D33}" type="parTrans" cxnId="{5FB431A0-0A25-4F64-B097-91D73300E6B9}">
      <dgm:prSet/>
      <dgm:spPr/>
      <dgm:t>
        <a:bodyPr/>
        <a:lstStyle/>
        <a:p>
          <a:endParaRPr lang="en-US"/>
        </a:p>
      </dgm:t>
    </dgm:pt>
    <dgm:pt modelId="{9DEE8515-2566-41C9-8B8A-357953C31BB2}" type="sibTrans" cxnId="{5FB431A0-0A25-4F64-B097-91D73300E6B9}">
      <dgm:prSet/>
      <dgm:spPr/>
      <dgm:t>
        <a:bodyPr/>
        <a:lstStyle/>
        <a:p>
          <a:endParaRPr lang="en-US"/>
        </a:p>
      </dgm:t>
    </dgm:pt>
    <dgm:pt modelId="{A8817A68-78FE-4686-B143-E889942679EB}">
      <dgm:prSet/>
      <dgm:spPr/>
      <dgm:t>
        <a:bodyPr/>
        <a:lstStyle/>
        <a:p>
          <a:r>
            <a:rPr lang="en-US"/>
            <a:t>Interrogate what you were taught in formal education</a:t>
          </a:r>
        </a:p>
      </dgm:t>
    </dgm:pt>
    <dgm:pt modelId="{7C76040D-D3D9-47D2-AF97-D0DF03CBC018}" type="parTrans" cxnId="{6CD53913-91F0-42FA-A925-28B0711609C5}">
      <dgm:prSet/>
      <dgm:spPr/>
      <dgm:t>
        <a:bodyPr/>
        <a:lstStyle/>
        <a:p>
          <a:endParaRPr lang="en-US"/>
        </a:p>
      </dgm:t>
    </dgm:pt>
    <dgm:pt modelId="{D49222DE-1D4A-4E81-8FC2-7CD63E87F1FD}" type="sibTrans" cxnId="{6CD53913-91F0-42FA-A925-28B0711609C5}">
      <dgm:prSet/>
      <dgm:spPr/>
      <dgm:t>
        <a:bodyPr/>
        <a:lstStyle/>
        <a:p>
          <a:endParaRPr lang="en-US"/>
        </a:p>
      </dgm:t>
    </dgm:pt>
    <dgm:pt modelId="{E55932B0-0CD9-4640-857D-96CD09784F66}">
      <dgm:prSet/>
      <dgm:spPr/>
      <dgm:t>
        <a:bodyPr/>
        <a:lstStyle/>
        <a:p>
          <a:r>
            <a:rPr lang="en-US"/>
            <a:t>Advocate for resources for CSA</a:t>
          </a:r>
        </a:p>
      </dgm:t>
    </dgm:pt>
    <dgm:pt modelId="{26AB20B5-4969-41EB-94A3-7C392C08984F}" type="parTrans" cxnId="{04561F99-5A60-4095-8E39-9D5DC13AF262}">
      <dgm:prSet/>
      <dgm:spPr/>
      <dgm:t>
        <a:bodyPr/>
        <a:lstStyle/>
        <a:p>
          <a:endParaRPr lang="en-US"/>
        </a:p>
      </dgm:t>
    </dgm:pt>
    <dgm:pt modelId="{16717E90-8820-411E-8E58-EF22A2A7ABE4}" type="sibTrans" cxnId="{04561F99-5A60-4095-8E39-9D5DC13AF262}">
      <dgm:prSet/>
      <dgm:spPr/>
      <dgm:t>
        <a:bodyPr/>
        <a:lstStyle/>
        <a:p>
          <a:endParaRPr lang="en-US"/>
        </a:p>
      </dgm:t>
    </dgm:pt>
    <dgm:pt modelId="{1D0EB37E-8CF2-4565-8485-098F0ACF099E}">
      <dgm:prSet/>
      <dgm:spPr/>
      <dgm:t>
        <a:bodyPr/>
        <a:lstStyle/>
        <a:p>
          <a:r>
            <a:rPr lang="en-US"/>
            <a:t>Point out limitations when not using them.</a:t>
          </a:r>
        </a:p>
      </dgm:t>
    </dgm:pt>
    <dgm:pt modelId="{54262E7E-20F5-40F6-A32B-0292369CA0CA}" type="parTrans" cxnId="{3EB4EA57-5DA7-407B-A362-F5A81967F83C}">
      <dgm:prSet/>
      <dgm:spPr/>
      <dgm:t>
        <a:bodyPr/>
        <a:lstStyle/>
        <a:p>
          <a:endParaRPr lang="en-US"/>
        </a:p>
      </dgm:t>
    </dgm:pt>
    <dgm:pt modelId="{E61F1174-C5F5-493D-A1FD-76113B661EA2}" type="sibTrans" cxnId="{3EB4EA57-5DA7-407B-A362-F5A81967F83C}">
      <dgm:prSet/>
      <dgm:spPr/>
      <dgm:t>
        <a:bodyPr/>
        <a:lstStyle/>
        <a:p>
          <a:endParaRPr lang="en-US"/>
        </a:p>
      </dgm:t>
    </dgm:pt>
    <dgm:pt modelId="{9289A9BE-89C7-B74C-8A9F-D88F3A741505}">
      <dgm:prSet/>
      <dgm:spPr/>
      <dgm:t>
        <a:bodyPr/>
        <a:lstStyle/>
        <a:p>
          <a:r>
            <a:rPr lang="en-US" dirty="0"/>
            <a:t>COLLABORATION</a:t>
          </a:r>
        </a:p>
      </dgm:t>
    </dgm:pt>
    <dgm:pt modelId="{F42FC1E6-7F8C-FE40-8B2E-B97D916917D4}" type="parTrans" cxnId="{8A9B87AB-0F76-234A-B5D7-E2B90F52EDE7}">
      <dgm:prSet/>
      <dgm:spPr/>
    </dgm:pt>
    <dgm:pt modelId="{B84F8E1E-B9C0-2E40-BCCF-A964FCB06434}" type="sibTrans" cxnId="{8A9B87AB-0F76-234A-B5D7-E2B90F52EDE7}">
      <dgm:prSet/>
      <dgm:spPr/>
    </dgm:pt>
    <dgm:pt modelId="{97F90BDD-731C-6147-96DF-E36E1F6C665C}" type="pres">
      <dgm:prSet presAssocID="{B511C01C-3F67-4A5B-BD5E-423204C4E8C8}" presName="Name0" presStyleCnt="0">
        <dgm:presLayoutVars>
          <dgm:dir/>
          <dgm:animLvl val="lvl"/>
          <dgm:resizeHandles val="exact"/>
        </dgm:presLayoutVars>
      </dgm:prSet>
      <dgm:spPr/>
    </dgm:pt>
    <dgm:pt modelId="{94CF39D7-F473-7545-87EE-2F49E1312901}" type="pres">
      <dgm:prSet presAssocID="{52BB0FC8-6FF7-43F9-A424-49B7BB24E9D8}" presName="composite" presStyleCnt="0"/>
      <dgm:spPr/>
    </dgm:pt>
    <dgm:pt modelId="{FE5EACF6-D39A-9C43-ACAE-8D31D8829634}" type="pres">
      <dgm:prSet presAssocID="{52BB0FC8-6FF7-43F9-A424-49B7BB24E9D8}" presName="parTx" presStyleLbl="alignNode1" presStyleIdx="0" presStyleCnt="4">
        <dgm:presLayoutVars>
          <dgm:chMax val="0"/>
          <dgm:chPref val="0"/>
        </dgm:presLayoutVars>
      </dgm:prSet>
      <dgm:spPr/>
    </dgm:pt>
    <dgm:pt modelId="{5AD51FF1-FDED-FF49-8F6B-91ABA6A18CD2}" type="pres">
      <dgm:prSet presAssocID="{52BB0FC8-6FF7-43F9-A424-49B7BB24E9D8}" presName="desTx" presStyleLbl="alignAccFollowNode1" presStyleIdx="0" presStyleCnt="4">
        <dgm:presLayoutVars/>
      </dgm:prSet>
      <dgm:spPr/>
    </dgm:pt>
    <dgm:pt modelId="{12477DEF-75F4-9044-8411-BD412033731D}" type="pres">
      <dgm:prSet presAssocID="{72B9014F-BB79-499D-BDBA-05B55D140439}" presName="space" presStyleCnt="0"/>
      <dgm:spPr/>
    </dgm:pt>
    <dgm:pt modelId="{2C97EB9E-AA08-3A47-B7EB-679622AAD80F}" type="pres">
      <dgm:prSet presAssocID="{A4B84863-DE02-4664-B866-3F0D09EB11DF}" presName="composite" presStyleCnt="0"/>
      <dgm:spPr/>
    </dgm:pt>
    <dgm:pt modelId="{A812FEC7-C446-124F-AF67-A37433C8CE12}" type="pres">
      <dgm:prSet presAssocID="{A4B84863-DE02-4664-B866-3F0D09EB11DF}" presName="parTx" presStyleLbl="alignNode1" presStyleIdx="1" presStyleCnt="4">
        <dgm:presLayoutVars>
          <dgm:chMax val="0"/>
          <dgm:chPref val="0"/>
        </dgm:presLayoutVars>
      </dgm:prSet>
      <dgm:spPr/>
    </dgm:pt>
    <dgm:pt modelId="{FA528B3D-D3D0-CB48-ABCD-3308A4735419}" type="pres">
      <dgm:prSet presAssocID="{A4B84863-DE02-4664-B866-3F0D09EB11DF}" presName="desTx" presStyleLbl="alignAccFollowNode1" presStyleIdx="1" presStyleCnt="4">
        <dgm:presLayoutVars/>
      </dgm:prSet>
      <dgm:spPr/>
    </dgm:pt>
    <dgm:pt modelId="{5DF7016F-B8C8-9D47-90F2-D98BF21A2939}" type="pres">
      <dgm:prSet presAssocID="{B1FF1525-25B9-48C0-8AB0-EB7D76BC756F}" presName="space" presStyleCnt="0"/>
      <dgm:spPr/>
    </dgm:pt>
    <dgm:pt modelId="{DF86F774-32AE-744D-8F32-D2229BDFB8E2}" type="pres">
      <dgm:prSet presAssocID="{E55932B0-0CD9-4640-857D-96CD09784F66}" presName="composite" presStyleCnt="0"/>
      <dgm:spPr/>
    </dgm:pt>
    <dgm:pt modelId="{F476452A-8D57-074F-BCEB-6659CDA95D25}" type="pres">
      <dgm:prSet presAssocID="{E55932B0-0CD9-4640-857D-96CD09784F66}" presName="parTx" presStyleLbl="alignNode1" presStyleIdx="2" presStyleCnt="4">
        <dgm:presLayoutVars>
          <dgm:chMax val="0"/>
          <dgm:chPref val="0"/>
        </dgm:presLayoutVars>
      </dgm:prSet>
      <dgm:spPr/>
    </dgm:pt>
    <dgm:pt modelId="{5F0B2A93-F8BA-1B46-8218-F8020F0E2110}" type="pres">
      <dgm:prSet presAssocID="{E55932B0-0CD9-4640-857D-96CD09784F66}" presName="desTx" presStyleLbl="alignAccFollowNode1" presStyleIdx="2" presStyleCnt="4">
        <dgm:presLayoutVars/>
      </dgm:prSet>
      <dgm:spPr/>
    </dgm:pt>
    <dgm:pt modelId="{6CF00EF6-CDEC-0649-9B75-955F326413EA}" type="pres">
      <dgm:prSet presAssocID="{16717E90-8820-411E-8E58-EF22A2A7ABE4}" presName="space" presStyleCnt="0"/>
      <dgm:spPr/>
    </dgm:pt>
    <dgm:pt modelId="{363EC1F5-6EB3-6646-B9B5-6DBA2955CC5A}" type="pres">
      <dgm:prSet presAssocID="{9289A9BE-89C7-B74C-8A9F-D88F3A741505}" presName="composite" presStyleCnt="0"/>
      <dgm:spPr/>
    </dgm:pt>
    <dgm:pt modelId="{4755E927-A0DE-4E4C-BDDD-031933AD5CB3}" type="pres">
      <dgm:prSet presAssocID="{9289A9BE-89C7-B74C-8A9F-D88F3A741505}" presName="parTx" presStyleLbl="alignNode1" presStyleIdx="3" presStyleCnt="4">
        <dgm:presLayoutVars>
          <dgm:chMax val="0"/>
          <dgm:chPref val="0"/>
        </dgm:presLayoutVars>
      </dgm:prSet>
      <dgm:spPr/>
    </dgm:pt>
    <dgm:pt modelId="{A401AA04-6FBE-D94C-A48A-D81F16F9B073}" type="pres">
      <dgm:prSet presAssocID="{9289A9BE-89C7-B74C-8A9F-D88F3A741505}" presName="desTx" presStyleLbl="alignAccFollowNode1" presStyleIdx="3" presStyleCnt="4">
        <dgm:presLayoutVars/>
      </dgm:prSet>
      <dgm:spPr/>
    </dgm:pt>
  </dgm:ptLst>
  <dgm:cxnLst>
    <dgm:cxn modelId="{6CD53913-91F0-42FA-A925-28B0711609C5}" srcId="{A4B84863-DE02-4664-B866-3F0D09EB11DF}" destId="{A8817A68-78FE-4686-B143-E889942679EB}" srcOrd="1" destOrd="0" parTransId="{7C76040D-D3D9-47D2-AF97-D0DF03CBC018}" sibTransId="{D49222DE-1D4A-4E81-8FC2-7CD63E87F1FD}"/>
    <dgm:cxn modelId="{2F5ABC18-5ED3-3B42-AFA4-85DF3BAE11DA}" type="presOf" srcId="{96BF6ADF-622E-48C7-BFBA-FD66F2011BA3}" destId="{5AD51FF1-FDED-FF49-8F6B-91ABA6A18CD2}" srcOrd="0" destOrd="1" presId="urn:microsoft.com/office/officeart/2016/7/layout/ChevronBlockProcess"/>
    <dgm:cxn modelId="{E6ED751D-119A-5747-B90B-66DC11D54839}" type="presOf" srcId="{9289A9BE-89C7-B74C-8A9F-D88F3A741505}" destId="{4755E927-A0DE-4E4C-BDDD-031933AD5CB3}" srcOrd="0" destOrd="0" presId="urn:microsoft.com/office/officeart/2016/7/layout/ChevronBlockProcess"/>
    <dgm:cxn modelId="{08DCF84F-C88B-3E4D-9B71-BDAC21D6C7C2}" type="presOf" srcId="{55826905-E49E-4B11-A131-9C89A9C0ACAA}" destId="{5AD51FF1-FDED-FF49-8F6B-91ABA6A18CD2}" srcOrd="0" destOrd="0" presId="urn:microsoft.com/office/officeart/2016/7/layout/ChevronBlockProcess"/>
    <dgm:cxn modelId="{D223AF53-C8B7-4821-9BFB-3815B8C704EC}" srcId="{B511C01C-3F67-4A5B-BD5E-423204C4E8C8}" destId="{A4B84863-DE02-4664-B866-3F0D09EB11DF}" srcOrd="1" destOrd="0" parTransId="{9E2E110B-8BD2-41C8-AE79-48F2FF55925F}" sibTransId="{B1FF1525-25B9-48C0-8AB0-EB7D76BC756F}"/>
    <dgm:cxn modelId="{3EB4EA57-5DA7-407B-A362-F5A81967F83C}" srcId="{E55932B0-0CD9-4640-857D-96CD09784F66}" destId="{1D0EB37E-8CF2-4565-8485-098F0ACF099E}" srcOrd="0" destOrd="0" parTransId="{54262E7E-20F5-40F6-A32B-0292369CA0CA}" sibTransId="{E61F1174-C5F5-493D-A1FD-76113B661EA2}"/>
    <dgm:cxn modelId="{0ECD8D5C-F969-0544-B348-36FD6A171C2C}" type="presOf" srcId="{ADFA6161-B0D1-416F-A395-CCB77E3F1BB8}" destId="{FA528B3D-D3D0-CB48-ABCD-3308A4735419}" srcOrd="0" destOrd="0" presId="urn:microsoft.com/office/officeart/2016/7/layout/ChevronBlockProcess"/>
    <dgm:cxn modelId="{F1B0E86A-80BC-7147-8CD3-BA59798EB69F}" type="presOf" srcId="{52BB0FC8-6FF7-43F9-A424-49B7BB24E9D8}" destId="{FE5EACF6-D39A-9C43-ACAE-8D31D8829634}" srcOrd="0" destOrd="0" presId="urn:microsoft.com/office/officeart/2016/7/layout/ChevronBlockProcess"/>
    <dgm:cxn modelId="{F2B80F8C-0340-8C40-83AB-746332420B76}" type="presOf" srcId="{1D0EB37E-8CF2-4565-8485-098F0ACF099E}" destId="{5F0B2A93-F8BA-1B46-8218-F8020F0E2110}" srcOrd="0" destOrd="0" presId="urn:microsoft.com/office/officeart/2016/7/layout/ChevronBlockProcess"/>
    <dgm:cxn modelId="{A9BB068E-CE34-AB40-80DB-6EB6D918FD44}" type="presOf" srcId="{B511C01C-3F67-4A5B-BD5E-423204C4E8C8}" destId="{97F90BDD-731C-6147-96DF-E36E1F6C665C}" srcOrd="0" destOrd="0" presId="urn:microsoft.com/office/officeart/2016/7/layout/ChevronBlockProcess"/>
    <dgm:cxn modelId="{04561F99-5A60-4095-8E39-9D5DC13AF262}" srcId="{B511C01C-3F67-4A5B-BD5E-423204C4E8C8}" destId="{E55932B0-0CD9-4640-857D-96CD09784F66}" srcOrd="2" destOrd="0" parTransId="{26AB20B5-4969-41EB-94A3-7C392C08984F}" sibTransId="{16717E90-8820-411E-8E58-EF22A2A7ABE4}"/>
    <dgm:cxn modelId="{CA23949F-9007-4C7F-B0C7-2D72870B684F}" srcId="{B511C01C-3F67-4A5B-BD5E-423204C4E8C8}" destId="{52BB0FC8-6FF7-43F9-A424-49B7BB24E9D8}" srcOrd="0" destOrd="0" parTransId="{E8F6C5A2-D5CF-4C71-B5A3-81C78FD30C4E}" sibTransId="{72B9014F-BB79-499D-BDBA-05B55D140439}"/>
    <dgm:cxn modelId="{5FB431A0-0A25-4F64-B097-91D73300E6B9}" srcId="{A4B84863-DE02-4664-B866-3F0D09EB11DF}" destId="{ADFA6161-B0D1-416F-A395-CCB77E3F1BB8}" srcOrd="0" destOrd="0" parTransId="{CDC40C76-30D4-4218-A562-EBFB61FC0D33}" sibTransId="{9DEE8515-2566-41C9-8B8A-357953C31BB2}"/>
    <dgm:cxn modelId="{8A9B87AB-0F76-234A-B5D7-E2B90F52EDE7}" srcId="{B511C01C-3F67-4A5B-BD5E-423204C4E8C8}" destId="{9289A9BE-89C7-B74C-8A9F-D88F3A741505}" srcOrd="3" destOrd="0" parTransId="{F42FC1E6-7F8C-FE40-8B2E-B97D916917D4}" sibTransId="{B84F8E1E-B9C0-2E40-BCCF-A964FCB06434}"/>
    <dgm:cxn modelId="{2E3645C3-7320-3545-94CC-224E7EF87923}" type="presOf" srcId="{A4B84863-DE02-4664-B866-3F0D09EB11DF}" destId="{A812FEC7-C446-124F-AF67-A37433C8CE12}" srcOrd="0" destOrd="0" presId="urn:microsoft.com/office/officeart/2016/7/layout/ChevronBlockProcess"/>
    <dgm:cxn modelId="{450460C7-CEE1-F143-B255-FDF2D95F957D}" type="presOf" srcId="{E55932B0-0CD9-4640-857D-96CD09784F66}" destId="{F476452A-8D57-074F-BCEB-6659CDA95D25}" srcOrd="0" destOrd="0" presId="urn:microsoft.com/office/officeart/2016/7/layout/ChevronBlockProcess"/>
    <dgm:cxn modelId="{F623FBD0-7E36-41AC-8F7E-06B53FA022D8}" srcId="{52BB0FC8-6FF7-43F9-A424-49B7BB24E9D8}" destId="{55826905-E49E-4B11-A131-9C89A9C0ACAA}" srcOrd="0" destOrd="0" parTransId="{FDA7C2F4-D3E2-4775-8DE3-4C562194B1FB}" sibTransId="{4E060BC5-2772-411F-B82E-EC9A0874819C}"/>
    <dgm:cxn modelId="{47B066D5-48B0-4C17-8F93-FDFE383E97A9}" srcId="{52BB0FC8-6FF7-43F9-A424-49B7BB24E9D8}" destId="{96BF6ADF-622E-48C7-BFBA-FD66F2011BA3}" srcOrd="1" destOrd="0" parTransId="{65DCA034-3D6E-43D2-B7B0-7656B2F7222A}" sibTransId="{F8E5DF9A-F77F-426E-AE90-B61A11EE673E}"/>
    <dgm:cxn modelId="{29831CDA-1BCE-0749-B81B-9460D3C7095E}" type="presOf" srcId="{A8817A68-78FE-4686-B143-E889942679EB}" destId="{FA528B3D-D3D0-CB48-ABCD-3308A4735419}" srcOrd="0" destOrd="1" presId="urn:microsoft.com/office/officeart/2016/7/layout/ChevronBlockProcess"/>
    <dgm:cxn modelId="{E1593FB4-BC44-5B4E-9210-2871DFDE134C}" type="presParOf" srcId="{97F90BDD-731C-6147-96DF-E36E1F6C665C}" destId="{94CF39D7-F473-7545-87EE-2F49E1312901}" srcOrd="0" destOrd="0" presId="urn:microsoft.com/office/officeart/2016/7/layout/ChevronBlockProcess"/>
    <dgm:cxn modelId="{9C61DC32-F80C-D642-883F-5ED9B952097B}" type="presParOf" srcId="{94CF39D7-F473-7545-87EE-2F49E1312901}" destId="{FE5EACF6-D39A-9C43-ACAE-8D31D8829634}" srcOrd="0" destOrd="0" presId="urn:microsoft.com/office/officeart/2016/7/layout/ChevronBlockProcess"/>
    <dgm:cxn modelId="{071C07E8-EA38-554B-A2EE-9CD730D12243}" type="presParOf" srcId="{94CF39D7-F473-7545-87EE-2F49E1312901}" destId="{5AD51FF1-FDED-FF49-8F6B-91ABA6A18CD2}" srcOrd="1" destOrd="0" presId="urn:microsoft.com/office/officeart/2016/7/layout/ChevronBlockProcess"/>
    <dgm:cxn modelId="{03732D29-1CDE-1948-AD84-D845B1FDA192}" type="presParOf" srcId="{97F90BDD-731C-6147-96DF-E36E1F6C665C}" destId="{12477DEF-75F4-9044-8411-BD412033731D}" srcOrd="1" destOrd="0" presId="urn:microsoft.com/office/officeart/2016/7/layout/ChevronBlockProcess"/>
    <dgm:cxn modelId="{DB20780B-7F81-B04E-9859-1371BAF26389}" type="presParOf" srcId="{97F90BDD-731C-6147-96DF-E36E1F6C665C}" destId="{2C97EB9E-AA08-3A47-B7EB-679622AAD80F}" srcOrd="2" destOrd="0" presId="urn:microsoft.com/office/officeart/2016/7/layout/ChevronBlockProcess"/>
    <dgm:cxn modelId="{2785091D-66AC-2D46-A87A-1F7D2A8B28AF}" type="presParOf" srcId="{2C97EB9E-AA08-3A47-B7EB-679622AAD80F}" destId="{A812FEC7-C446-124F-AF67-A37433C8CE12}" srcOrd="0" destOrd="0" presId="urn:microsoft.com/office/officeart/2016/7/layout/ChevronBlockProcess"/>
    <dgm:cxn modelId="{DA3F9F99-203A-A040-B3BF-704069A19E71}" type="presParOf" srcId="{2C97EB9E-AA08-3A47-B7EB-679622AAD80F}" destId="{FA528B3D-D3D0-CB48-ABCD-3308A4735419}" srcOrd="1" destOrd="0" presId="urn:microsoft.com/office/officeart/2016/7/layout/ChevronBlockProcess"/>
    <dgm:cxn modelId="{4179BF78-5D8E-B545-821E-CAA26382EAF3}" type="presParOf" srcId="{97F90BDD-731C-6147-96DF-E36E1F6C665C}" destId="{5DF7016F-B8C8-9D47-90F2-D98BF21A2939}" srcOrd="3" destOrd="0" presId="urn:microsoft.com/office/officeart/2016/7/layout/ChevronBlockProcess"/>
    <dgm:cxn modelId="{BA898888-11B9-1D4E-81AF-2B76A55D7D63}" type="presParOf" srcId="{97F90BDD-731C-6147-96DF-E36E1F6C665C}" destId="{DF86F774-32AE-744D-8F32-D2229BDFB8E2}" srcOrd="4" destOrd="0" presId="urn:microsoft.com/office/officeart/2016/7/layout/ChevronBlockProcess"/>
    <dgm:cxn modelId="{7C9B1F25-5F5B-A348-B9EF-B00D19D2EB27}" type="presParOf" srcId="{DF86F774-32AE-744D-8F32-D2229BDFB8E2}" destId="{F476452A-8D57-074F-BCEB-6659CDA95D25}" srcOrd="0" destOrd="0" presId="urn:microsoft.com/office/officeart/2016/7/layout/ChevronBlockProcess"/>
    <dgm:cxn modelId="{1A69CFB0-E3E7-D145-BA81-52383B01A447}" type="presParOf" srcId="{DF86F774-32AE-744D-8F32-D2229BDFB8E2}" destId="{5F0B2A93-F8BA-1B46-8218-F8020F0E2110}" srcOrd="1" destOrd="0" presId="urn:microsoft.com/office/officeart/2016/7/layout/ChevronBlockProcess"/>
    <dgm:cxn modelId="{1BF674E1-489A-A349-8EE0-C4544428A0F7}" type="presParOf" srcId="{97F90BDD-731C-6147-96DF-E36E1F6C665C}" destId="{6CF00EF6-CDEC-0649-9B75-955F326413EA}" srcOrd="5" destOrd="0" presId="urn:microsoft.com/office/officeart/2016/7/layout/ChevronBlockProcess"/>
    <dgm:cxn modelId="{261C494D-2656-B149-9745-2E89F845F4D1}" type="presParOf" srcId="{97F90BDD-731C-6147-96DF-E36E1F6C665C}" destId="{363EC1F5-6EB3-6646-B9B5-6DBA2955CC5A}" srcOrd="6" destOrd="0" presId="urn:microsoft.com/office/officeart/2016/7/layout/ChevronBlockProcess"/>
    <dgm:cxn modelId="{4A4D3F01-FBCA-1746-89E3-14D9812761F6}" type="presParOf" srcId="{363EC1F5-6EB3-6646-B9B5-6DBA2955CC5A}" destId="{4755E927-A0DE-4E4C-BDDD-031933AD5CB3}" srcOrd="0" destOrd="0" presId="urn:microsoft.com/office/officeart/2016/7/layout/ChevronBlockProcess"/>
    <dgm:cxn modelId="{DC699E1C-1D68-A44E-8258-4EC6EE20155F}" type="presParOf" srcId="{363EC1F5-6EB3-6646-B9B5-6DBA2955CC5A}" destId="{A401AA04-6FBE-D94C-A48A-D81F16F9B073}" srcOrd="1" destOrd="0" presId="urn:microsoft.com/office/officeart/2016/7/layout/ChevronBlock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879C95-32DF-9746-93B9-31463AB331E3}">
      <dsp:nvSpPr>
        <dsp:cNvPr id="0" name=""/>
        <dsp:cNvSpPr/>
      </dsp:nvSpPr>
      <dsp:spPr>
        <a:xfrm>
          <a:off x="3594" y="813467"/>
          <a:ext cx="1946002" cy="2724403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1718" tIns="330200" rIns="151718" bIns="33020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Identify ways in which assessment functions as a means of  oppression</a:t>
          </a:r>
        </a:p>
      </dsp:txBody>
      <dsp:txXfrm>
        <a:off x="3594" y="1848740"/>
        <a:ext cx="1946002" cy="1634641"/>
      </dsp:txXfrm>
    </dsp:sp>
    <dsp:sp modelId="{0B0DF2A3-FD87-9D40-A21F-6BBBBF904FCF}">
      <dsp:nvSpPr>
        <dsp:cNvPr id="0" name=""/>
        <dsp:cNvSpPr/>
      </dsp:nvSpPr>
      <dsp:spPr>
        <a:xfrm>
          <a:off x="567934" y="1085907"/>
          <a:ext cx="817320" cy="81732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722" tIns="12700" rIns="63722" bIns="1270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1</a:t>
          </a:r>
        </a:p>
      </dsp:txBody>
      <dsp:txXfrm>
        <a:off x="687628" y="1205601"/>
        <a:ext cx="577932" cy="577932"/>
      </dsp:txXfrm>
    </dsp:sp>
    <dsp:sp modelId="{39D935C5-AF3A-C44C-9B80-CEADF924EE55}">
      <dsp:nvSpPr>
        <dsp:cNvPr id="0" name=""/>
        <dsp:cNvSpPr/>
      </dsp:nvSpPr>
      <dsp:spPr>
        <a:xfrm>
          <a:off x="3594" y="3537798"/>
          <a:ext cx="1946002" cy="72"/>
        </a:xfrm>
        <a:prstGeom prst="rect">
          <a:avLst/>
        </a:prstGeom>
        <a:solidFill>
          <a:schemeClr val="accent2">
            <a:hueOff val="715957"/>
            <a:satOff val="-2055"/>
            <a:lumOff val="-3290"/>
            <a:alphaOff val="0"/>
          </a:schemeClr>
        </a:solidFill>
        <a:ln w="19050" cap="flat" cmpd="sng" algn="ctr">
          <a:solidFill>
            <a:schemeClr val="accent2">
              <a:hueOff val="715957"/>
              <a:satOff val="-2055"/>
              <a:lumOff val="-32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B22549D-DEA9-2241-8D57-400F9BA730C0}">
      <dsp:nvSpPr>
        <dsp:cNvPr id="0" name=""/>
        <dsp:cNvSpPr/>
      </dsp:nvSpPr>
      <dsp:spPr>
        <a:xfrm>
          <a:off x="2144196" y="813467"/>
          <a:ext cx="1946002" cy="2724403"/>
        </a:xfrm>
        <a:prstGeom prst="rect">
          <a:avLst/>
        </a:prstGeom>
        <a:solidFill>
          <a:schemeClr val="accent2">
            <a:tint val="40000"/>
            <a:alpha val="90000"/>
            <a:hueOff val="1683681"/>
            <a:satOff val="-15558"/>
            <a:lumOff val="-1754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1683681"/>
              <a:satOff val="-15558"/>
              <a:lumOff val="-175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1718" tIns="330200" rIns="151718" bIns="33020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Describe how this is rooted in the assessment development process</a:t>
          </a:r>
        </a:p>
      </dsp:txBody>
      <dsp:txXfrm>
        <a:off x="2144196" y="1848740"/>
        <a:ext cx="1946002" cy="1634641"/>
      </dsp:txXfrm>
    </dsp:sp>
    <dsp:sp modelId="{F1A6EF8D-23C8-064C-A5B2-833A8DF080F8}">
      <dsp:nvSpPr>
        <dsp:cNvPr id="0" name=""/>
        <dsp:cNvSpPr/>
      </dsp:nvSpPr>
      <dsp:spPr>
        <a:xfrm>
          <a:off x="2708537" y="1085907"/>
          <a:ext cx="817320" cy="817320"/>
        </a:xfrm>
        <a:prstGeom prst="ellipse">
          <a:avLst/>
        </a:prstGeom>
        <a:solidFill>
          <a:schemeClr val="accent2">
            <a:hueOff val="1431914"/>
            <a:satOff val="-4110"/>
            <a:lumOff val="-6580"/>
            <a:alphaOff val="0"/>
          </a:schemeClr>
        </a:solidFill>
        <a:ln w="19050" cap="flat" cmpd="sng" algn="ctr">
          <a:solidFill>
            <a:schemeClr val="accent2">
              <a:hueOff val="1431914"/>
              <a:satOff val="-4110"/>
              <a:lumOff val="-658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722" tIns="12700" rIns="63722" bIns="1270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2</a:t>
          </a:r>
        </a:p>
      </dsp:txBody>
      <dsp:txXfrm>
        <a:off x="2828231" y="1205601"/>
        <a:ext cx="577932" cy="577932"/>
      </dsp:txXfrm>
    </dsp:sp>
    <dsp:sp modelId="{7E3987BE-2B36-4C4C-8D21-296BC2D99FBE}">
      <dsp:nvSpPr>
        <dsp:cNvPr id="0" name=""/>
        <dsp:cNvSpPr/>
      </dsp:nvSpPr>
      <dsp:spPr>
        <a:xfrm>
          <a:off x="2144196" y="3537798"/>
          <a:ext cx="1946002" cy="72"/>
        </a:xfrm>
        <a:prstGeom prst="rect">
          <a:avLst/>
        </a:prstGeom>
        <a:solidFill>
          <a:schemeClr val="accent2">
            <a:hueOff val="2147871"/>
            <a:satOff val="-6164"/>
            <a:lumOff val="-9870"/>
            <a:alphaOff val="0"/>
          </a:schemeClr>
        </a:solidFill>
        <a:ln w="19050" cap="flat" cmpd="sng" algn="ctr">
          <a:solidFill>
            <a:schemeClr val="accent2">
              <a:hueOff val="2147871"/>
              <a:satOff val="-6164"/>
              <a:lumOff val="-987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FCCA677-1C98-BB4B-84ED-14690E7147AB}">
      <dsp:nvSpPr>
        <dsp:cNvPr id="0" name=""/>
        <dsp:cNvSpPr/>
      </dsp:nvSpPr>
      <dsp:spPr>
        <a:xfrm>
          <a:off x="4284798" y="813467"/>
          <a:ext cx="1946002" cy="2724403"/>
        </a:xfrm>
        <a:prstGeom prst="rect">
          <a:avLst/>
        </a:prstGeom>
        <a:solidFill>
          <a:schemeClr val="accent2">
            <a:tint val="40000"/>
            <a:alpha val="90000"/>
            <a:hueOff val="3367362"/>
            <a:satOff val="-31116"/>
            <a:lumOff val="-3508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3367362"/>
              <a:satOff val="-31116"/>
              <a:lumOff val="-35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1718" tIns="330200" rIns="151718" bIns="33020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 Discuss its consequences for ECE research and practice</a:t>
          </a:r>
        </a:p>
      </dsp:txBody>
      <dsp:txXfrm>
        <a:off x="4284798" y="1848740"/>
        <a:ext cx="1946002" cy="1634641"/>
      </dsp:txXfrm>
    </dsp:sp>
    <dsp:sp modelId="{94CF8F9E-F656-084B-B408-3F300A52A29F}">
      <dsp:nvSpPr>
        <dsp:cNvPr id="0" name=""/>
        <dsp:cNvSpPr/>
      </dsp:nvSpPr>
      <dsp:spPr>
        <a:xfrm>
          <a:off x="4849139" y="1085907"/>
          <a:ext cx="817320" cy="817320"/>
        </a:xfrm>
        <a:prstGeom prst="ellipse">
          <a:avLst/>
        </a:prstGeom>
        <a:solidFill>
          <a:schemeClr val="accent2">
            <a:hueOff val="2863828"/>
            <a:satOff val="-8219"/>
            <a:lumOff val="-13160"/>
            <a:alphaOff val="0"/>
          </a:schemeClr>
        </a:solidFill>
        <a:ln w="19050" cap="flat" cmpd="sng" algn="ctr">
          <a:solidFill>
            <a:schemeClr val="accent2">
              <a:hueOff val="2863828"/>
              <a:satOff val="-8219"/>
              <a:lumOff val="-1316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722" tIns="12700" rIns="63722" bIns="1270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3</a:t>
          </a:r>
        </a:p>
      </dsp:txBody>
      <dsp:txXfrm>
        <a:off x="4968833" y="1205601"/>
        <a:ext cx="577932" cy="577932"/>
      </dsp:txXfrm>
    </dsp:sp>
    <dsp:sp modelId="{51FA8CE7-9FF0-1844-AC59-E9FE8C4F412D}">
      <dsp:nvSpPr>
        <dsp:cNvPr id="0" name=""/>
        <dsp:cNvSpPr/>
      </dsp:nvSpPr>
      <dsp:spPr>
        <a:xfrm>
          <a:off x="4284798" y="3537798"/>
          <a:ext cx="1946002" cy="72"/>
        </a:xfrm>
        <a:prstGeom prst="rect">
          <a:avLst/>
        </a:prstGeom>
        <a:solidFill>
          <a:schemeClr val="accent2">
            <a:hueOff val="3579785"/>
            <a:satOff val="-10274"/>
            <a:lumOff val="-16449"/>
            <a:alphaOff val="0"/>
          </a:schemeClr>
        </a:solidFill>
        <a:ln w="19050" cap="flat" cmpd="sng" algn="ctr">
          <a:solidFill>
            <a:schemeClr val="accent2">
              <a:hueOff val="3579785"/>
              <a:satOff val="-10274"/>
              <a:lumOff val="-1644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24ECC10-FECD-BD4E-82E2-69DA6C638A4C}">
      <dsp:nvSpPr>
        <dsp:cNvPr id="0" name=""/>
        <dsp:cNvSpPr/>
      </dsp:nvSpPr>
      <dsp:spPr>
        <a:xfrm>
          <a:off x="6425401" y="813467"/>
          <a:ext cx="1946002" cy="2724403"/>
        </a:xfrm>
        <a:prstGeom prst="rect">
          <a:avLst/>
        </a:prstGeom>
        <a:solidFill>
          <a:schemeClr val="accent2">
            <a:tint val="40000"/>
            <a:alpha val="90000"/>
            <a:hueOff val="5051043"/>
            <a:satOff val="-46674"/>
            <a:lumOff val="-5261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5051043"/>
              <a:satOff val="-46674"/>
              <a:lumOff val="-52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1718" tIns="330200" rIns="151718" bIns="33020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Explain how assessment development can be used to support liberation</a:t>
          </a:r>
        </a:p>
      </dsp:txBody>
      <dsp:txXfrm>
        <a:off x="6425401" y="1848740"/>
        <a:ext cx="1946002" cy="1634641"/>
      </dsp:txXfrm>
    </dsp:sp>
    <dsp:sp modelId="{840E675F-5CF3-F640-A447-B8F733F7BAA5}">
      <dsp:nvSpPr>
        <dsp:cNvPr id="0" name=""/>
        <dsp:cNvSpPr/>
      </dsp:nvSpPr>
      <dsp:spPr>
        <a:xfrm>
          <a:off x="6989741" y="1085907"/>
          <a:ext cx="817320" cy="817320"/>
        </a:xfrm>
        <a:prstGeom prst="ellipse">
          <a:avLst/>
        </a:prstGeom>
        <a:solidFill>
          <a:schemeClr val="accent2">
            <a:hueOff val="4295742"/>
            <a:satOff val="-12329"/>
            <a:lumOff val="-19739"/>
            <a:alphaOff val="0"/>
          </a:schemeClr>
        </a:solidFill>
        <a:ln w="19050" cap="flat" cmpd="sng" algn="ctr">
          <a:solidFill>
            <a:schemeClr val="accent2">
              <a:hueOff val="4295742"/>
              <a:satOff val="-12329"/>
              <a:lumOff val="-1973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722" tIns="12700" rIns="63722" bIns="1270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4</a:t>
          </a:r>
        </a:p>
      </dsp:txBody>
      <dsp:txXfrm>
        <a:off x="7109435" y="1205601"/>
        <a:ext cx="577932" cy="577932"/>
      </dsp:txXfrm>
    </dsp:sp>
    <dsp:sp modelId="{C17231B4-3203-ED4C-A87B-3A5CC0530870}">
      <dsp:nvSpPr>
        <dsp:cNvPr id="0" name=""/>
        <dsp:cNvSpPr/>
      </dsp:nvSpPr>
      <dsp:spPr>
        <a:xfrm>
          <a:off x="6425401" y="3537798"/>
          <a:ext cx="1946002" cy="72"/>
        </a:xfrm>
        <a:prstGeom prst="rect">
          <a:avLst/>
        </a:prstGeom>
        <a:solidFill>
          <a:schemeClr val="accent2">
            <a:hueOff val="5011699"/>
            <a:satOff val="-14383"/>
            <a:lumOff val="-23029"/>
            <a:alphaOff val="0"/>
          </a:schemeClr>
        </a:solidFill>
        <a:ln w="19050" cap="flat" cmpd="sng" algn="ctr">
          <a:solidFill>
            <a:schemeClr val="accent2">
              <a:hueOff val="5011699"/>
              <a:satOff val="-14383"/>
              <a:lumOff val="-2302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FD048AD-9055-9B48-90C7-944B4D231019}">
      <dsp:nvSpPr>
        <dsp:cNvPr id="0" name=""/>
        <dsp:cNvSpPr/>
      </dsp:nvSpPr>
      <dsp:spPr>
        <a:xfrm>
          <a:off x="8566003" y="813467"/>
          <a:ext cx="1946002" cy="2724403"/>
        </a:xfrm>
        <a:prstGeom prst="rect">
          <a:avLst/>
        </a:prstGeom>
        <a:solidFill>
          <a:schemeClr val="accent2">
            <a:tint val="40000"/>
            <a:alpha val="90000"/>
            <a:hueOff val="6734724"/>
            <a:satOff val="-62232"/>
            <a:lumOff val="-7015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6734724"/>
              <a:satOff val="-62232"/>
              <a:lumOff val="-70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1718" tIns="330200" rIns="151718" bIns="33020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Consider implications for the field and its researchers</a:t>
          </a:r>
        </a:p>
      </dsp:txBody>
      <dsp:txXfrm>
        <a:off x="8566003" y="1848740"/>
        <a:ext cx="1946002" cy="1634641"/>
      </dsp:txXfrm>
    </dsp:sp>
    <dsp:sp modelId="{2EE19AD6-E366-4345-9EE6-43D881048919}">
      <dsp:nvSpPr>
        <dsp:cNvPr id="0" name=""/>
        <dsp:cNvSpPr/>
      </dsp:nvSpPr>
      <dsp:spPr>
        <a:xfrm>
          <a:off x="9130344" y="1085907"/>
          <a:ext cx="817320" cy="817320"/>
        </a:xfrm>
        <a:prstGeom prst="ellipse">
          <a:avLst/>
        </a:prstGeom>
        <a:solidFill>
          <a:schemeClr val="accent2">
            <a:hueOff val="5727655"/>
            <a:satOff val="-16438"/>
            <a:lumOff val="-26319"/>
            <a:alphaOff val="0"/>
          </a:schemeClr>
        </a:solidFill>
        <a:ln w="19050" cap="flat" cmpd="sng" algn="ctr">
          <a:solidFill>
            <a:schemeClr val="accent2">
              <a:hueOff val="5727655"/>
              <a:satOff val="-16438"/>
              <a:lumOff val="-2631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722" tIns="12700" rIns="63722" bIns="1270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5</a:t>
          </a:r>
        </a:p>
      </dsp:txBody>
      <dsp:txXfrm>
        <a:off x="9250038" y="1205601"/>
        <a:ext cx="577932" cy="577932"/>
      </dsp:txXfrm>
    </dsp:sp>
    <dsp:sp modelId="{F6D7E72E-E62F-9040-ADD9-85F24995BDAE}">
      <dsp:nvSpPr>
        <dsp:cNvPr id="0" name=""/>
        <dsp:cNvSpPr/>
      </dsp:nvSpPr>
      <dsp:spPr>
        <a:xfrm>
          <a:off x="8566003" y="3537798"/>
          <a:ext cx="1946002" cy="72"/>
        </a:xfrm>
        <a:prstGeom prst="rect">
          <a:avLst/>
        </a:prstGeom>
        <a:solidFill>
          <a:schemeClr val="accent2">
            <a:hueOff val="6443612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2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867B6F-EF2A-4F49-B272-E82673B1366C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8D752A-7B7D-46A3-B097-6489C3938977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EE8BF0-9A08-49A3-A0CC-8E84CAD4DD7B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Grounding in critical perspectives promotes decolonization</a:t>
          </a:r>
        </a:p>
      </dsp:txBody>
      <dsp:txXfrm>
        <a:off x="1435590" y="531"/>
        <a:ext cx="9080009" cy="1242935"/>
      </dsp:txXfrm>
    </dsp:sp>
    <dsp:sp modelId="{5F36DD84-F530-47C8-9A16-9CC1931858D5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188A38-0B61-4DEF-AA53-67256DC7E044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982B08-2979-412E-9D09-A5701043ACEF}">
      <dsp:nvSpPr>
        <dsp:cNvPr id="0" name=""/>
        <dsp:cNvSpPr/>
      </dsp:nvSpPr>
      <dsp:spPr>
        <a:xfrm>
          <a:off x="1435590" y="155420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Naming, centering and prioritizing worldviews as first step is critical to indigenizing the field</a:t>
          </a:r>
        </a:p>
      </dsp:txBody>
      <dsp:txXfrm>
        <a:off x="1435590" y="1554201"/>
        <a:ext cx="9080009" cy="1242935"/>
      </dsp:txXfrm>
    </dsp:sp>
    <dsp:sp modelId="{FF8FBF6D-54B0-4359-88AD-D2A1F72CC180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04BA64-0837-4569-8F50-B74C9AFF81E1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BBB40A-7105-4CB8-AF8F-26B2B901393E}">
      <dsp:nvSpPr>
        <dsp:cNvPr id="0" name=""/>
        <dsp:cNvSpPr/>
      </dsp:nvSpPr>
      <dsp:spPr>
        <a:xfrm>
          <a:off x="1435590" y="3107870"/>
          <a:ext cx="4732020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Possible to such develop assessments that can be used in quantitative research</a:t>
          </a:r>
        </a:p>
      </dsp:txBody>
      <dsp:txXfrm>
        <a:off x="1435590" y="3107870"/>
        <a:ext cx="4732020" cy="1242935"/>
      </dsp:txXfrm>
    </dsp:sp>
    <dsp:sp modelId="{0D1EF584-05EC-4F83-BD05-1C1934CE5CF4}">
      <dsp:nvSpPr>
        <dsp:cNvPr id="0" name=""/>
        <dsp:cNvSpPr/>
      </dsp:nvSpPr>
      <dsp:spPr>
        <a:xfrm>
          <a:off x="6167610" y="3107870"/>
          <a:ext cx="434798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</dsp:txBody>
      <dsp:txXfrm>
        <a:off x="6167610" y="3107870"/>
        <a:ext cx="4347989" cy="12429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5EACF6-D39A-9C43-ACAE-8D31D8829634}">
      <dsp:nvSpPr>
        <dsp:cNvPr id="0" name=""/>
        <dsp:cNvSpPr/>
      </dsp:nvSpPr>
      <dsp:spPr>
        <a:xfrm>
          <a:off x="12110" y="870267"/>
          <a:ext cx="2662239" cy="798671"/>
        </a:xfrm>
        <a:prstGeom prst="chevron">
          <a:avLst>
            <a:gd name="adj" fmla="val 3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8614" tIns="98614" rIns="98614" bIns="98614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Radically change our positionality as the “experts”</a:t>
          </a:r>
        </a:p>
      </dsp:txBody>
      <dsp:txXfrm>
        <a:off x="251711" y="870267"/>
        <a:ext cx="2183037" cy="798671"/>
      </dsp:txXfrm>
    </dsp:sp>
    <dsp:sp modelId="{5AD51FF1-FDED-FF49-8F6B-91ABA6A18CD2}">
      <dsp:nvSpPr>
        <dsp:cNvPr id="0" name=""/>
        <dsp:cNvSpPr/>
      </dsp:nvSpPr>
      <dsp:spPr>
        <a:xfrm>
          <a:off x="12110" y="1668939"/>
          <a:ext cx="2422638" cy="181213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1442" tIns="191442" rIns="191442" bIns="382884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Acting as a facilitator, not a leader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Merely scaffolding until ready to independently create assessments</a:t>
          </a:r>
        </a:p>
      </dsp:txBody>
      <dsp:txXfrm>
        <a:off x="12110" y="1668939"/>
        <a:ext cx="2422638" cy="1812130"/>
      </dsp:txXfrm>
    </dsp:sp>
    <dsp:sp modelId="{A812FEC7-C446-124F-AF67-A37433C8CE12}">
      <dsp:nvSpPr>
        <dsp:cNvPr id="0" name=""/>
        <dsp:cNvSpPr/>
      </dsp:nvSpPr>
      <dsp:spPr>
        <a:xfrm>
          <a:off x="2621823" y="870267"/>
          <a:ext cx="2662239" cy="798671"/>
        </a:xfrm>
        <a:prstGeom prst="chevron">
          <a:avLst>
            <a:gd name="adj" fmla="val 30000"/>
          </a:avLst>
        </a:prstGeom>
        <a:gradFill rotWithShape="0">
          <a:gsLst>
            <a:gs pos="0">
              <a:schemeClr val="accent2">
                <a:hueOff val="2147871"/>
                <a:satOff val="-6164"/>
                <a:lumOff val="-98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147871"/>
                <a:satOff val="-6164"/>
                <a:lumOff val="-98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147871"/>
                <a:satOff val="-6164"/>
                <a:lumOff val="-98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2147871"/>
              <a:satOff val="-6164"/>
              <a:lumOff val="-987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8614" tIns="98614" rIns="98614" bIns="98614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Constant reflection – on all levels – is key</a:t>
          </a:r>
        </a:p>
      </dsp:txBody>
      <dsp:txXfrm>
        <a:off x="2861424" y="870267"/>
        <a:ext cx="2183037" cy="798671"/>
      </dsp:txXfrm>
    </dsp:sp>
    <dsp:sp modelId="{FA528B3D-D3D0-CB48-ABCD-3308A4735419}">
      <dsp:nvSpPr>
        <dsp:cNvPr id="0" name=""/>
        <dsp:cNvSpPr/>
      </dsp:nvSpPr>
      <dsp:spPr>
        <a:xfrm>
          <a:off x="2621823" y="1668939"/>
          <a:ext cx="2422638" cy="1812130"/>
        </a:xfrm>
        <a:prstGeom prst="rect">
          <a:avLst/>
        </a:prstGeom>
        <a:solidFill>
          <a:schemeClr val="accent2">
            <a:tint val="40000"/>
            <a:alpha val="90000"/>
            <a:hueOff val="2244908"/>
            <a:satOff val="-20744"/>
            <a:lumOff val="-2338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2244908"/>
              <a:satOff val="-20744"/>
              <a:lumOff val="-233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1442" tIns="191442" rIns="191442" bIns="382884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Trust your lived experience 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Interrogate what you were taught in formal education</a:t>
          </a:r>
        </a:p>
      </dsp:txBody>
      <dsp:txXfrm>
        <a:off x="2621823" y="1668939"/>
        <a:ext cx="2422638" cy="1812130"/>
      </dsp:txXfrm>
    </dsp:sp>
    <dsp:sp modelId="{F476452A-8D57-074F-BCEB-6659CDA95D25}">
      <dsp:nvSpPr>
        <dsp:cNvPr id="0" name=""/>
        <dsp:cNvSpPr/>
      </dsp:nvSpPr>
      <dsp:spPr>
        <a:xfrm>
          <a:off x="5231536" y="870267"/>
          <a:ext cx="2662239" cy="798671"/>
        </a:xfrm>
        <a:prstGeom prst="chevron">
          <a:avLst>
            <a:gd name="adj" fmla="val 30000"/>
          </a:avLst>
        </a:prstGeom>
        <a:gradFill rotWithShape="0">
          <a:gsLst>
            <a:gs pos="0">
              <a:schemeClr val="accent2">
                <a:hueOff val="4295742"/>
                <a:satOff val="-12329"/>
                <a:lumOff val="-1973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295742"/>
                <a:satOff val="-12329"/>
                <a:lumOff val="-1973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295742"/>
                <a:satOff val="-12329"/>
                <a:lumOff val="-1973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4295742"/>
              <a:satOff val="-12329"/>
              <a:lumOff val="-19739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8614" tIns="98614" rIns="98614" bIns="98614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Advocate for resources for CSA</a:t>
          </a:r>
        </a:p>
      </dsp:txBody>
      <dsp:txXfrm>
        <a:off x="5471137" y="870267"/>
        <a:ext cx="2183037" cy="798671"/>
      </dsp:txXfrm>
    </dsp:sp>
    <dsp:sp modelId="{5F0B2A93-F8BA-1B46-8218-F8020F0E2110}">
      <dsp:nvSpPr>
        <dsp:cNvPr id="0" name=""/>
        <dsp:cNvSpPr/>
      </dsp:nvSpPr>
      <dsp:spPr>
        <a:xfrm>
          <a:off x="5231536" y="1668939"/>
          <a:ext cx="2422638" cy="1812130"/>
        </a:xfrm>
        <a:prstGeom prst="rect">
          <a:avLst/>
        </a:prstGeom>
        <a:solidFill>
          <a:schemeClr val="accent2">
            <a:tint val="40000"/>
            <a:alpha val="90000"/>
            <a:hueOff val="4489816"/>
            <a:satOff val="-41488"/>
            <a:lumOff val="-4677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4489816"/>
              <a:satOff val="-41488"/>
              <a:lumOff val="-467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1442" tIns="191442" rIns="191442" bIns="382884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Point out limitations when not using them.</a:t>
          </a:r>
        </a:p>
      </dsp:txBody>
      <dsp:txXfrm>
        <a:off x="5231536" y="1668939"/>
        <a:ext cx="2422638" cy="1812130"/>
      </dsp:txXfrm>
    </dsp:sp>
    <dsp:sp modelId="{4755E927-A0DE-4E4C-BDDD-031933AD5CB3}">
      <dsp:nvSpPr>
        <dsp:cNvPr id="0" name=""/>
        <dsp:cNvSpPr/>
      </dsp:nvSpPr>
      <dsp:spPr>
        <a:xfrm>
          <a:off x="7841249" y="870267"/>
          <a:ext cx="2662239" cy="798671"/>
        </a:xfrm>
        <a:prstGeom prst="chevron">
          <a:avLst>
            <a:gd name="adj" fmla="val 30000"/>
          </a:avLst>
        </a:prstGeom>
        <a:gradFill rotWithShape="0">
          <a:gsLst>
            <a:gs pos="0">
              <a:schemeClr val="accent2">
                <a:hueOff val="6443612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2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2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6443612"/>
              <a:satOff val="-18493"/>
              <a:lumOff val="-29609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8614" tIns="98614" rIns="98614" bIns="98614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COLLABORATION</a:t>
          </a:r>
        </a:p>
      </dsp:txBody>
      <dsp:txXfrm>
        <a:off x="8080850" y="870267"/>
        <a:ext cx="2183037" cy="798671"/>
      </dsp:txXfrm>
    </dsp:sp>
    <dsp:sp modelId="{A401AA04-6FBE-D94C-A48A-D81F16F9B073}">
      <dsp:nvSpPr>
        <dsp:cNvPr id="0" name=""/>
        <dsp:cNvSpPr/>
      </dsp:nvSpPr>
      <dsp:spPr>
        <a:xfrm>
          <a:off x="7841249" y="1668939"/>
          <a:ext cx="2422638" cy="1812130"/>
        </a:xfrm>
        <a:prstGeom prst="rect">
          <a:avLst/>
        </a:prstGeom>
        <a:solidFill>
          <a:schemeClr val="accent2">
            <a:tint val="40000"/>
            <a:alpha val="90000"/>
            <a:hueOff val="6734724"/>
            <a:satOff val="-62232"/>
            <a:lumOff val="-701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6734724"/>
              <a:satOff val="-62232"/>
              <a:lumOff val="-701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ChevronBlockProcess">
  <dgm:title val="Chevron Block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28"/>
      <dgm:constr type="primFontSz" for="des" forName="desTx" refType="primFontSz" refFor="des" refForName="parTx" op="lte" fact="0.75"/>
      <dgm:constr type="h" for="des" forName="desTx" op="equ"/>
      <dgm:constr type="w" for="ch" forName="space" refType="w" op="equ" fact="-0.005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7">
          <dgm:if name="Name8" func="var" arg="dir" op="equ" val="norm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/>
              <dgm:constr type="w" for="ch" forName="desTx" refType="w" refFor="ch" refForName="parTx" fact="0.91"/>
              <dgm:constr type="t" for="ch" forName="desTx" refType="h" refFor="ch" refForName="parTx"/>
            </dgm:constrLst>
          </dgm:if>
          <dgm:else name="Name9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 refType="w" fact="0.09"/>
              <dgm:constr type="w" for="ch" forName="desTx" refType="w" refFor="ch" refForName="parTx" fact="0.91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choose name="Name10">
            <dgm:if name="Name11" func="var" arg="dir" op="equ" val="norm">
              <dgm:shape xmlns:r="http://schemas.openxmlformats.org/officeDocument/2006/relationships" type="chevron" r:blip="">
                <dgm:adjLst>
                  <dgm:adj idx="1" val="0.3"/>
                </dgm:adjLst>
              </dgm:shape>
            </dgm:if>
            <dgm:else name="Name12">
              <dgm:shape xmlns:r="http://schemas.openxmlformats.org/officeDocument/2006/relationships" rot="180" type="chevron" r:blip="">
                <dgm:adjLst/>
              </dgm:shape>
            </dgm:else>
          </dgm:choose>
          <dgm:presOf axis="self" ptType="node"/>
          <dgm:choose name="Name13">
            <dgm:if name="Name14" func="var" arg="dir" op="equ" val="norm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if>
            <dgm:else name="Name15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else>
          </dgm:choose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0"/>
            <dgm:constr type="tMarg" refType="w" fact="0.224"/>
            <dgm:constr type="bMarg" refType="w" fact="0.448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32333F-17B6-5C4F-A73C-6E82C5D3D0E3}" type="datetimeFigureOut">
              <a:rPr lang="en-US" smtClean="0"/>
              <a:t>5/13/26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F689FE-7F8B-2E45-89F9-4D9A826AE7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862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F689FE-7F8B-2E45-89F9-4D9A826AE70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414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DB163-C439-CC70-4EF6-4D082A8A58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83D471-40A3-C115-9E38-2F3E7E3482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8F08CD-E592-7893-F10A-8BBA7ED44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38E5-6136-0C42-904C-1FF206283524}" type="datetimeFigureOut">
              <a:rPr lang="en-US" smtClean="0"/>
              <a:t>5/12/26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AD06AB-59DA-2ABC-61F1-2819A3F4B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297BA5-931E-0EF0-ACBB-2B27E00CB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D18D-6994-424B-A332-F56D162117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677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F1C81-6181-0DF5-4512-95AC6D5FC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88F233-9E2C-49AA-A151-08797195A2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414FDA-5BB9-E9C2-1B49-01B245066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38E5-6136-0C42-904C-1FF206283524}" type="datetimeFigureOut">
              <a:rPr lang="en-US" smtClean="0"/>
              <a:t>5/12/26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41FBAC-F5ED-EC07-8719-43518AE5B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1AB19F-89CB-520A-3ECB-37437DA24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D18D-6994-424B-A332-F56D162117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782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695BBC-E7F9-2FBB-4F18-BB78101094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D57415-225A-48EE-EC69-FD0067653C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542C43-72E6-B789-E5BA-2DDF741F6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38E5-6136-0C42-904C-1FF206283524}" type="datetimeFigureOut">
              <a:rPr lang="en-US" smtClean="0"/>
              <a:t>5/12/26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B0BF15-6043-0967-1F34-02BD70D1B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4158DD-E7B3-2E11-450D-BB5A48648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D18D-6994-424B-A332-F56D162117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927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109BA-0631-1F68-EC8D-41D5BA6F8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F70DB-2C44-0353-2206-ACE44EE3AC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C2EFC4-F384-AD8C-E677-29581C8C5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38E5-6136-0C42-904C-1FF206283524}" type="datetimeFigureOut">
              <a:rPr lang="en-US" smtClean="0"/>
              <a:t>5/12/26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4A79CE-908E-600B-C055-91781266E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493F46-DE08-E0E0-D6F8-ECB751B27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D18D-6994-424B-A332-F56D162117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250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4833E-5F18-343F-E066-73CCA7E2C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DAED69-246A-D4F8-B753-2B5EFDA055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4B232E-1AED-B0D7-8A8F-E9E6130A2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38E5-6136-0C42-904C-1FF206283524}" type="datetimeFigureOut">
              <a:rPr lang="en-US" smtClean="0"/>
              <a:t>5/12/26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D6FC88-9A82-6CAD-3279-1FEF952BE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74DD78-A0A3-3A26-2F0F-4F5213D17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D18D-6994-424B-A332-F56D162117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693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B9F13-91B9-4347-A201-3D6E4A4FC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C487E-06D7-738A-89B0-1AFACC263B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B1C556-42A6-B6A2-1B31-C415F0CF64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24CEBC-1E5D-1C9E-8AD3-945FBAA33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38E5-6136-0C42-904C-1FF206283524}" type="datetimeFigureOut">
              <a:rPr lang="en-US" smtClean="0"/>
              <a:t>5/12/26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21D1DF-0625-CE4A-17BB-026C5056A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35EF1E-01DA-94B5-2FE7-5A408B4B0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D18D-6994-424B-A332-F56D162117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225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9D61E0-BF9B-1A71-8F67-7B6F3A9B9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4B4B3E-1B98-FCFE-89CA-B45C4E251B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A335D0-4D86-C650-5ADC-D296545F15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5D160E-607B-81C2-352A-ED14DE6A13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4CFC65-B684-FF60-3C9D-0608DCDE75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DC32FB-061A-B03F-92A4-BFE956B92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38E5-6136-0C42-904C-1FF206283524}" type="datetimeFigureOut">
              <a:rPr lang="en-US" smtClean="0"/>
              <a:t>5/12/26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D6E2B33-2F7C-6383-0362-C16A26405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168180-A03F-F149-4834-6AD2981EA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D18D-6994-424B-A332-F56D162117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402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748B9-FED8-D827-67AC-7B38875F3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4FD075-77E0-EA85-CF3C-A7D291C22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38E5-6136-0C42-904C-1FF206283524}" type="datetimeFigureOut">
              <a:rPr lang="en-US" smtClean="0"/>
              <a:t>5/12/26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185F21-C4D3-10B7-E7FD-C40143312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68613D-C984-27DA-12D0-367FBCCBC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D18D-6994-424B-A332-F56D162117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894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F035E6-CE76-A3E4-68ED-791DB75A3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38E5-6136-0C42-904C-1FF206283524}" type="datetimeFigureOut">
              <a:rPr lang="en-US" smtClean="0"/>
              <a:t>5/12/26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F56DB9-209B-13B8-7BB8-6AC5E0EDD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4C886E-07D5-E512-F903-D5F808FDE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D18D-6994-424B-A332-F56D162117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354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C68C9-25DB-E229-8BDD-98D9B0DD6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9347B-176C-5AAF-4A2F-B4689DE2F1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A1A76D-0E98-41F0-82C4-B29E22EF24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0C113E-01F6-2D7C-B0FF-5C25432B5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38E5-6136-0C42-904C-1FF206283524}" type="datetimeFigureOut">
              <a:rPr lang="en-US" smtClean="0"/>
              <a:t>5/12/26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031C22-1401-E1AC-FCAD-CD274C795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608ACB-4C75-5064-D879-00AAD2EFC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D18D-6994-424B-A332-F56D162117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706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8F658-5FF1-DA81-9B14-CBA844265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4E6A78-144F-60AC-A052-017F76F7BD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200690-7C82-A60B-C7F3-C8D2EE31B3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B6E097-B673-3BB3-A26B-7DDAFC9CC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38E5-6136-0C42-904C-1FF206283524}" type="datetimeFigureOut">
              <a:rPr lang="en-US" smtClean="0"/>
              <a:t>5/12/26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ECF2D8-EDCC-A31F-820A-AED8AA443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8771AF-AA0D-BEA7-F344-31F078784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D18D-6994-424B-A332-F56D162117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224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197E65-69C6-090D-BE58-A3C6138D5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29DE1A-8BAE-50C7-39E5-0967A1CE02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1B5ABB-9BE2-B1AD-420E-E36A80660C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6138E5-6136-0C42-904C-1FF206283524}" type="datetimeFigureOut">
              <a:rPr lang="en-US" smtClean="0"/>
              <a:t>5/12/26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C4A4E2-76F5-C175-3B90-B53A26713C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DC872-886B-C5B6-31EE-4024CB094F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15D18D-6994-424B-A332-F56D162117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363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esearchgate.net/publication/332275884_Reclaiming_educational_auton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mailto:ejaeger@uvi.ed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A292AEA-2528-46C0-B426-95822B6141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8B7B198-E4DF-43CD-AD8C-199884323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BE67753-EA0E-4819-8D22-0B6600CF7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96934" y="3984"/>
            <a:ext cx="9376632" cy="6858000"/>
          </a:xfrm>
          <a:custGeom>
            <a:avLst/>
            <a:gdLst>
              <a:gd name="connsiteX0" fmla="*/ 1691615 w 9376632"/>
              <a:gd name="connsiteY0" fmla="*/ 0 h 6858000"/>
              <a:gd name="connsiteX1" fmla="*/ 7685017 w 9376632"/>
              <a:gd name="connsiteY1" fmla="*/ 0 h 6858000"/>
              <a:gd name="connsiteX2" fmla="*/ 7840634 w 9376632"/>
              <a:gd name="connsiteY2" fmla="*/ 134799 h 6858000"/>
              <a:gd name="connsiteX3" fmla="*/ 9376632 w 9376632"/>
              <a:gd name="connsiteY3" fmla="*/ 3605175 h 6858000"/>
              <a:gd name="connsiteX4" fmla="*/ 8158692 w 9376632"/>
              <a:gd name="connsiteY4" fmla="*/ 6757493 h 6858000"/>
              <a:gd name="connsiteX5" fmla="*/ 8062868 w 9376632"/>
              <a:gd name="connsiteY5" fmla="*/ 6858000 h 6858000"/>
              <a:gd name="connsiteX6" fmla="*/ 1313765 w 9376632"/>
              <a:gd name="connsiteY6" fmla="*/ 6858000 h 6858000"/>
              <a:gd name="connsiteX7" fmla="*/ 1217940 w 9376632"/>
              <a:gd name="connsiteY7" fmla="*/ 6757493 h 6858000"/>
              <a:gd name="connsiteX8" fmla="*/ 0 w 9376632"/>
              <a:gd name="connsiteY8" fmla="*/ 3605175 h 6858000"/>
              <a:gd name="connsiteX9" fmla="*/ 1535999 w 9376632"/>
              <a:gd name="connsiteY9" fmla="*/ 1347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76632" h="6858000">
                <a:moveTo>
                  <a:pt x="1691615" y="0"/>
                </a:moveTo>
                <a:lnTo>
                  <a:pt x="7685017" y="0"/>
                </a:lnTo>
                <a:lnTo>
                  <a:pt x="7840634" y="134799"/>
                </a:lnTo>
                <a:cubicBezTo>
                  <a:pt x="8784230" y="992423"/>
                  <a:pt x="9376632" y="2229618"/>
                  <a:pt x="9376632" y="3605175"/>
                </a:cubicBezTo>
                <a:cubicBezTo>
                  <a:pt x="9376632" y="4818903"/>
                  <a:pt x="8915419" y="5924908"/>
                  <a:pt x="8158692" y="6757493"/>
                </a:cubicBezTo>
                <a:lnTo>
                  <a:pt x="8062868" y="6858000"/>
                </a:lnTo>
                <a:lnTo>
                  <a:pt x="1313765" y="6858000"/>
                </a:lnTo>
                <a:lnTo>
                  <a:pt x="1217940" y="6757493"/>
                </a:lnTo>
                <a:cubicBezTo>
                  <a:pt x="461213" y="5924908"/>
                  <a:pt x="0" y="4818903"/>
                  <a:pt x="0" y="3605175"/>
                </a:cubicBezTo>
                <a:cubicBezTo>
                  <a:pt x="0" y="2229618"/>
                  <a:pt x="592403" y="992423"/>
                  <a:pt x="1535999" y="134799"/>
                </a:cubicBezTo>
                <a:close/>
              </a:path>
            </a:pathLst>
          </a:cu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76D63AC-0421-45EC-B383-E79A61A78C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6937"/>
            <a:chExt cx="9772765" cy="6858000"/>
          </a:xfrm>
          <a:solidFill>
            <a:schemeClr val="bg1">
              <a:alpha val="30000"/>
            </a:schemeClr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997A32E-7032-4107-9C8B-99DB59EDD5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6937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43BB27F-1470-42CA-91FF-D94BC691C8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6937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997B002-17FD-47B3-A06A-76802FE15C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6937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401EA35-9D2E-43B7-860F-EBB8A6C3E0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6937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8C44827-3D81-4FF9-B4A5-5650D1B20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6937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613D97F-F6DF-4D32-AD91-209A80E7A2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6937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2B0ED5C-927D-4C5F-8F27-1B403820B9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6937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BB0737E-9161-A58F-253F-3A3AFB4B58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96094" y="947179"/>
            <a:ext cx="8051470" cy="2387918"/>
          </a:xfrm>
        </p:spPr>
        <p:txBody>
          <a:bodyPr anchor="b">
            <a:normAutofit/>
          </a:bodyPr>
          <a:lstStyle/>
          <a:p>
            <a:r>
              <a:rPr lang="en-US" sz="4400" dirty="0">
                <a:solidFill>
                  <a:schemeClr val="tx2"/>
                </a:solidFill>
              </a:rPr>
              <a:t>The Role of Assessment in Decolonizing and </a:t>
            </a:r>
            <a:br>
              <a:rPr lang="en-US" sz="4400" dirty="0">
                <a:solidFill>
                  <a:schemeClr val="tx2"/>
                </a:solidFill>
              </a:rPr>
            </a:br>
            <a:r>
              <a:rPr lang="en-US" sz="4400" dirty="0">
                <a:solidFill>
                  <a:schemeClr val="tx2"/>
                </a:solidFill>
              </a:rPr>
              <a:t>Indigenizing ECE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AFCBAA-7AAE-DDE7-82CA-D17E168F5D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83527" y="3639779"/>
            <a:ext cx="5621322" cy="1624948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2"/>
                </a:solidFill>
              </a:rPr>
              <a:t>Elizabeth Jaeger, PhD</a:t>
            </a:r>
          </a:p>
          <a:p>
            <a:r>
              <a:rPr lang="en-US" sz="2800" b="1" dirty="0">
                <a:solidFill>
                  <a:schemeClr val="tx2"/>
                </a:solidFill>
              </a:rPr>
              <a:t>David Sul, PhD</a:t>
            </a:r>
          </a:p>
          <a:p>
            <a:r>
              <a:rPr lang="en-US" sz="2800" b="1" i="1" dirty="0">
                <a:solidFill>
                  <a:schemeClr val="tx2"/>
                </a:solidFill>
              </a:rPr>
              <a:t>University of the Virgin Islands</a:t>
            </a:r>
          </a:p>
          <a:p>
            <a:endParaRPr lang="en-US" sz="2800" b="1" i="1" dirty="0">
              <a:solidFill>
                <a:schemeClr val="tx2"/>
              </a:solidFill>
            </a:endParaRPr>
          </a:p>
          <a:p>
            <a:endParaRPr lang="en-US" sz="2800" b="1" i="1" dirty="0">
              <a:solidFill>
                <a:schemeClr val="tx2"/>
              </a:solidFill>
            </a:endParaRPr>
          </a:p>
          <a:p>
            <a:endParaRPr lang="en-US" dirty="0">
              <a:solidFill>
                <a:schemeClr val="tx2"/>
              </a:solidFill>
            </a:endParaRPr>
          </a:p>
          <a:p>
            <a:endParaRPr lang="en-US" dirty="0">
              <a:solidFill>
                <a:schemeClr val="tx2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7F87F1B-42BA-4AC7-A4E2-41544DDB2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4155"/>
            <a:ext cx="2514948" cy="2174333"/>
            <a:chOff x="-305" y="-4155"/>
            <a:chExt cx="2514948" cy="2174333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8B53067-4E48-4E71-A6A9-A8CAABAFBF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6D1A0D3-4BB8-41D9-9CE7-2884C83F4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1E20F06-3B09-4B89-A36B-AB8BFBCCA5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AE6C3D7-7D5B-4926-877D-45F117BB6B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67346A5-7569-4F15-AB5D-BE3DADF19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685727" y="4683666"/>
            <a:ext cx="2514948" cy="2174333"/>
            <a:chOff x="-305" y="-4155"/>
            <a:chExt cx="2514948" cy="2174333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1951533-A568-4765-AB1F-F71D9AFDEA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7214F52-4F3F-4C96-A62E-F1401D6C04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23146A1-291C-4FA0-AB5B-EB04D4239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2977932-2B03-4899-8306-5002CEE68E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415A564D-F23D-4BD3-C29C-A58A30667A65}"/>
              </a:ext>
            </a:extLst>
          </p:cNvPr>
          <p:cNvSpPr txBox="1"/>
          <p:nvPr/>
        </p:nvSpPr>
        <p:spPr>
          <a:xfrm>
            <a:off x="2333618" y="5264727"/>
            <a:ext cx="776688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Presented at: </a:t>
            </a:r>
          </a:p>
          <a:p>
            <a:pPr algn="ctr"/>
            <a:endParaRPr lang="en-US" dirty="0"/>
          </a:p>
          <a:p>
            <a:pPr algn="ctr"/>
            <a:r>
              <a:rPr lang="en-US" b="1" i="1" dirty="0"/>
              <a:t>Indigenizing Early  Childhood Education in the Caribbean </a:t>
            </a:r>
          </a:p>
          <a:p>
            <a:pPr algn="ctr"/>
            <a:r>
              <a:rPr lang="en-US" b="1" i="1" dirty="0"/>
              <a:t>University of Guyana, Early Care and Education </a:t>
            </a:r>
          </a:p>
          <a:p>
            <a:pPr algn="ctr"/>
            <a:r>
              <a:rPr lang="en-US" b="1" i="1" dirty="0"/>
              <a:t>May 15</a:t>
            </a:r>
            <a:r>
              <a:rPr lang="en-US" b="1" i="1" baseline="30000" dirty="0"/>
              <a:t>th</a:t>
            </a:r>
            <a:r>
              <a:rPr lang="en-US" b="1" i="1" dirty="0"/>
              <a:t>, 2026</a:t>
            </a:r>
          </a:p>
        </p:txBody>
      </p:sp>
    </p:spTree>
    <p:extLst>
      <p:ext uri="{BB962C8B-B14F-4D97-AF65-F5344CB8AC3E}">
        <p14:creationId xmlns:p14="http://schemas.microsoft.com/office/powerpoint/2010/main" val="28251188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A5707B0-15D5-3458-4497-1EBFE871A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6600"/>
            <a:ext cx="9192491" cy="1187504"/>
          </a:xfrm>
        </p:spPr>
        <p:txBody>
          <a:bodyPr/>
          <a:lstStyle/>
          <a:p>
            <a:pPr algn="ctr"/>
            <a:r>
              <a:rPr lang="en-US" dirty="0"/>
              <a:t>Measurement Disjuncture in Action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A414928-A975-F68A-DEB9-F241675991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358" y="1786844"/>
            <a:ext cx="11054442" cy="45751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IRT QUALITY MEASURE                     			 CHILD OUTCOMES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</a:rPr>
              <a:t>CLASSIC THIRD VARIABLE PROGRAM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FF4E20-B275-8462-2A18-51ADFB423345}"/>
              </a:ext>
            </a:extLst>
          </p:cNvPr>
          <p:cNvCxnSpPr>
            <a:cxnSpLocks/>
          </p:cNvCxnSpPr>
          <p:nvPr/>
        </p:nvCxnSpPr>
        <p:spPr>
          <a:xfrm>
            <a:off x="3846618" y="2758043"/>
            <a:ext cx="2743200" cy="0"/>
          </a:xfrm>
          <a:prstGeom prst="line">
            <a:avLst/>
          </a:prstGeom>
          <a:ln w="6350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1B2F0808-80A8-4553-2CF6-D5F030B5CF31}"/>
              </a:ext>
            </a:extLst>
          </p:cNvPr>
          <p:cNvSpPr txBox="1"/>
          <p:nvPr/>
        </p:nvSpPr>
        <p:spPr>
          <a:xfrm>
            <a:off x="3685309" y="4359585"/>
            <a:ext cx="389114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  <a:p>
            <a:pPr algn="ctr"/>
            <a:r>
              <a:rPr lang="en-US" sz="2800" dirty="0"/>
              <a:t>Similarity to Dominant Worldview Ideal</a:t>
            </a:r>
          </a:p>
          <a:p>
            <a:pPr algn="ctr"/>
            <a:endParaRPr lang="en-US" sz="2800" dirty="0"/>
          </a:p>
          <a:p>
            <a:pPr algn="ctr"/>
            <a:endParaRPr lang="en-US" sz="28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BF0DE92-BBA4-7610-610E-05E4DC9AB173}"/>
              </a:ext>
            </a:extLst>
          </p:cNvPr>
          <p:cNvCxnSpPr>
            <a:cxnSpLocks/>
          </p:cNvCxnSpPr>
          <p:nvPr/>
        </p:nvCxnSpPr>
        <p:spPr>
          <a:xfrm flipV="1">
            <a:off x="5603422" y="3390756"/>
            <a:ext cx="1279071" cy="968829"/>
          </a:xfrm>
          <a:prstGeom prst="line">
            <a:avLst/>
          </a:prstGeom>
          <a:ln w="6350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6E9313D-1777-FC13-9C28-C14315BA4281}"/>
              </a:ext>
            </a:extLst>
          </p:cNvPr>
          <p:cNvCxnSpPr>
            <a:cxnSpLocks/>
          </p:cNvCxnSpPr>
          <p:nvPr/>
        </p:nvCxnSpPr>
        <p:spPr>
          <a:xfrm flipH="1" flipV="1">
            <a:off x="3537859" y="3390756"/>
            <a:ext cx="1371600" cy="968829"/>
          </a:xfrm>
          <a:prstGeom prst="line">
            <a:avLst/>
          </a:prstGeom>
          <a:ln w="6350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693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repeatCount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275A5-18E8-AB43-4761-A4704615D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714" y="365125"/>
            <a:ext cx="10918372" cy="1325563"/>
          </a:xfrm>
        </p:spPr>
        <p:txBody>
          <a:bodyPr/>
          <a:lstStyle/>
          <a:p>
            <a:pPr algn="ctr"/>
            <a:r>
              <a:rPr lang="en-US" dirty="0"/>
              <a:t>Culturally Specific Assessment  (Sul, 2024)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09CCEA-A6DB-DB80-A3C3-5184A9FF1F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4A73AE-AC98-0FD6-AB0F-D311813D56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90688"/>
            <a:ext cx="5781547" cy="50865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EB73649-CD71-B781-091E-72918E24DD3F}"/>
              </a:ext>
            </a:extLst>
          </p:cNvPr>
          <p:cNvSpPr txBox="1"/>
          <p:nvPr/>
        </p:nvSpPr>
        <p:spPr>
          <a:xfrm>
            <a:off x="6619747" y="1825625"/>
            <a:ext cx="406210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/>
              <a:t>Indigenizes ECE by: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Defining constructs within context of a community’s world view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Using indigenous research methods to name constructs and create the assessments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0116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82CC0-01B6-B6CD-A13B-F4F9A6E62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Promoting liberation: the measurement-response dialectic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ABC49FD-6469-0453-8E21-1A9C5735BF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4157" y="1825625"/>
            <a:ext cx="948368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6848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C7ED9F-EEDC-865B-59C2-17909FA56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42237" cy="1325563"/>
          </a:xfrm>
        </p:spPr>
        <p:txBody>
          <a:bodyPr>
            <a:normAutofit/>
          </a:bodyPr>
          <a:lstStyle/>
          <a:p>
            <a:r>
              <a:rPr lang="en-US" sz="4300"/>
              <a:t>CSA Framework: Implications for ECE Research and Practice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Graphic 12">
            <a:extLst>
              <a:ext uri="{FF2B5EF4-FFF2-40B4-BE49-F238E27FC236}">
                <a16:creationId xmlns:a16="http://schemas.microsoft.com/office/drawing/2014/main" id="{58BDB0EE-D238-415B-9ED8-62AA6AB2A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03882" y="591829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11">
            <a:extLst>
              <a:ext uri="{FF2B5EF4-FFF2-40B4-BE49-F238E27FC236}">
                <a16:creationId xmlns:a16="http://schemas.microsoft.com/office/drawing/2014/main" id="{C5B55FC3-961D-4325-82F1-DE92B0D04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62662" y="821124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Graphic 13">
            <a:extLst>
              <a:ext uri="{FF2B5EF4-FFF2-40B4-BE49-F238E27FC236}">
                <a16:creationId xmlns:a16="http://schemas.microsoft.com/office/drawing/2014/main" id="{4C8AB332-D09E-4F28-943C-DABDD4716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88342" y="1336268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146D30D-A092-E065-3DAC-D243937FB1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261539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635535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58A17EE-4B1C-EE68-1B08-27500BDA4C0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573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19D764-5312-EDEA-E3CF-0E8F46D97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CSA Framework: </a:t>
            </a:r>
            <a:br>
              <a:rPr lang="en-US" dirty="0"/>
            </a:br>
            <a:r>
              <a:rPr lang="en-US" dirty="0"/>
              <a:t>Implications for us as researchers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04F6B1C-E6AB-3EF6-8113-D04CFFFE89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744226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42827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E23BE9-6CBE-5F5A-92B1-2846D6B49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2DDB5-ADB3-2337-1B77-F14DA9F0EF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Jaeger, E., Mills, F., &amp; Braithwaite-Hall, S. (2024) Jaeger, E, Mills, F., &amp; Braithwaite-Hall, S. (2024, June). 	</a:t>
            </a:r>
            <a:r>
              <a:rPr lang="en-US" i="1" dirty="0"/>
              <a:t>Using IRT Methods to Validate a Quality Rating and Improvement System for the US Virgin 	Islands.</a:t>
            </a:r>
            <a:r>
              <a:rPr lang="en-US" dirty="0"/>
              <a:t> Poster presented at the National Research Conference on Early Childhood, Arlington,	 VA.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Sul, D. (2019). Sul DA. Reclaiming educational autonomy and minimizing measurement 	disjuncture  	through a culturally specific assessment development process  [Paper presentation]. 		Culturally Responsive Evaluation and Assessment (CREA), Chicago, IL . Available from 	</a:t>
            </a:r>
            <a:r>
              <a:rPr lang="en-US" dirty="0">
                <a:hlinkClick r:id="rId2"/>
              </a:rPr>
              <a:t>https://www.researchgate.net/publication/332275884_Reclaiming_educational_auton</a:t>
            </a:r>
            <a:r>
              <a:rPr lang="en-US" dirty="0"/>
              <a:t>	omy_and_minimizing_measurement_disjuncture_through_a_culturally_specific_asse	</a:t>
            </a:r>
            <a:r>
              <a:rPr lang="en-US" dirty="0" err="1"/>
              <a:t>ssment_developmentprocess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Sul, D. (2024). Situating culturally specific assessment development within the disjuncture-response 	dialectic. In: W. Fisher Jr. &amp; L. </a:t>
            </a:r>
            <a:r>
              <a:rPr lang="en-US" dirty="0" err="1"/>
              <a:t>Pendrill</a:t>
            </a:r>
            <a:r>
              <a:rPr lang="en-US" dirty="0"/>
              <a:t> L. (Eds), </a:t>
            </a:r>
            <a:r>
              <a:rPr lang="en-US" i="1" dirty="0"/>
              <a:t>Models, Measurement, and Metrology Extending	 the SI: Trust and Quality Assured Knowledge Infrastructures. </a:t>
            </a:r>
            <a:r>
              <a:rPr lang="en-US" dirty="0"/>
              <a:t>Germany: De Gruyter.; 475-500.	 	Available from: https://</a:t>
            </a:r>
            <a:r>
              <a:rPr lang="en-US" dirty="0" err="1"/>
              <a:t>doi.org</a:t>
            </a:r>
            <a:r>
              <a:rPr lang="en-US" dirty="0"/>
              <a:t>/10.1515/9783111036496-015 </a:t>
            </a:r>
          </a:p>
        </p:txBody>
      </p:sp>
    </p:spTree>
    <p:extLst>
      <p:ext uri="{BB962C8B-B14F-4D97-AF65-F5344CB8AC3E}">
        <p14:creationId xmlns:p14="http://schemas.microsoft.com/office/powerpoint/2010/main" val="15364010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6C97D-4DB8-5484-F631-A8BBA9730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      Contact Information:</a:t>
            </a:r>
          </a:p>
          <a:p>
            <a:pPr marL="0" indent="0" algn="ctr">
              <a:buNone/>
            </a:pPr>
            <a:endParaRPr lang="en-US" dirty="0"/>
          </a:p>
          <a:p>
            <a:pPr marL="457200" lvl="1" indent="0" algn="ctr">
              <a:buNone/>
            </a:pPr>
            <a:r>
              <a:rPr lang="en-US"/>
              <a:t>Elizabeth Jaeger</a:t>
            </a:r>
            <a:r>
              <a:rPr lang="en-US" dirty="0"/>
              <a:t>, PhD</a:t>
            </a:r>
          </a:p>
          <a:p>
            <a:pPr marL="457200" lvl="1" indent="0" algn="ctr">
              <a:buNone/>
            </a:pPr>
            <a:r>
              <a:rPr lang="en-US" dirty="0"/>
              <a:t>University of the Virgin Islands</a:t>
            </a:r>
          </a:p>
          <a:p>
            <a:pPr marL="457200" lvl="1" indent="0" algn="ctr">
              <a:buNone/>
            </a:pPr>
            <a:r>
              <a:rPr lang="en-US" dirty="0">
                <a:hlinkClick r:id="rId2"/>
              </a:rPr>
              <a:t>ejaeger@uvi.edu</a:t>
            </a:r>
            <a:endParaRPr lang="en-US" dirty="0"/>
          </a:p>
          <a:p>
            <a:pPr marL="457200" lvl="1" indent="0" algn="ctr">
              <a:buNone/>
            </a:pPr>
            <a:r>
              <a:rPr lang="en-US" dirty="0"/>
              <a:t>340-693-1271</a:t>
            </a:r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AC1314-0A3A-B926-C951-68A5A3FF28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372" y="681037"/>
            <a:ext cx="10771255" cy="2545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127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B377CB8-2289-5EDF-C294-55C7F34B4C7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7582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430375-71E1-27C6-F03B-AD0EC8E40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Goals for today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F7E17AB-975E-47D6-1901-744DF399AC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569211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64367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61BB6-8BE4-F703-87E7-97C1F8B70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477" y="365125"/>
            <a:ext cx="10991015" cy="2695575"/>
          </a:xfrm>
        </p:spPr>
        <p:txBody>
          <a:bodyPr>
            <a:normAutofit/>
          </a:bodyPr>
          <a:lstStyle/>
          <a:p>
            <a:pPr algn="ctr"/>
            <a:r>
              <a:rPr lang="en-US" sz="8800" b="1" dirty="0"/>
              <a:t>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14EBCE-6CBA-A169-2846-D4FE0AF646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marL="457200" lvl="1" indent="0">
              <a:buNone/>
            </a:pPr>
            <a:endParaRPr lang="en-US" sz="3600" dirty="0"/>
          </a:p>
          <a:p>
            <a:pPr lvl="1"/>
            <a:endParaRPr lang="en-US" sz="3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D9C0B7-48FE-C7B0-4E2E-D1C8F97FA9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477" y="3060700"/>
            <a:ext cx="10795046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838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5FB01-95D4-EF10-8F75-AA6330FA9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Assessment as a means of oppression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2FBEA-ED5C-9266-7210-3453C2C390D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”brass instruments” of psychologists</a:t>
            </a:r>
          </a:p>
          <a:p>
            <a:pPr lvl="1"/>
            <a:r>
              <a:rPr lang="en-US" dirty="0"/>
              <a:t>Focused on individual differences assumed to be universal </a:t>
            </a:r>
          </a:p>
          <a:p>
            <a:pPr lvl="1"/>
            <a:r>
              <a:rPr lang="en-US" dirty="0"/>
              <a:t>Part of social Darwinism and the    eugenics project</a:t>
            </a:r>
          </a:p>
          <a:p>
            <a:pPr lvl="1"/>
            <a:r>
              <a:rPr lang="en-US" dirty="0"/>
              <a:t>Military tests; IQ tests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Have we ever gotten past this?</a:t>
            </a:r>
          </a:p>
          <a:p>
            <a:pPr lvl="1"/>
            <a:r>
              <a:rPr lang="en-US" dirty="0"/>
              <a:t>No, despite some good intentions</a:t>
            </a:r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D0383FE-8C5C-FF03-D88F-B414CDC237D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2" y="1825625"/>
            <a:ext cx="2538776" cy="30419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8BE4BAB-4D45-B198-9C45-4C58C53C4B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772" y="4001294"/>
            <a:ext cx="3492500" cy="257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951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8437BFD-6690-0A4B-DD21-AAC29C49D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Assessment Development Process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CF33C3-C17B-0EB0-8411-0C3FA4D94C7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According to Sul (2019), problem starts at beginning and results in </a:t>
            </a:r>
            <a:r>
              <a:rPr lang="en-US" i="1" dirty="0"/>
              <a:t>measurement disjuncture</a:t>
            </a:r>
          </a:p>
          <a:p>
            <a:pPr lvl="1"/>
            <a:r>
              <a:rPr lang="en-US" sz="2000" dirty="0"/>
              <a:t>Defined as “…</a:t>
            </a:r>
            <a:r>
              <a:rPr lang="en-US" sz="2000" i="1" dirty="0"/>
              <a:t>the misalignment that occurs when elements of an instrument development process from one worldview are applied to the instrument development process of another worldview” </a:t>
            </a:r>
            <a:r>
              <a:rPr lang="en-US" sz="2000" dirty="0"/>
              <a:t>(Sul, 2019, p. 7). </a:t>
            </a:r>
          </a:p>
          <a:p>
            <a:pPr lvl="1"/>
            <a:endParaRPr lang="en-US" sz="2000" dirty="0"/>
          </a:p>
          <a:p>
            <a:r>
              <a:rPr lang="en-US" sz="2400" dirty="0"/>
              <a:t>All assessment develops within a particular world view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6E48E21D-B688-8527-8EB6-68E26A91958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162800" y="1943100"/>
            <a:ext cx="3848100" cy="2661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30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FCFD4-5489-7D31-028C-2AB14B2D8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Measurement Disjuncture Consequences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EB03E54-D793-4AB8-0CAB-31ECA11C4DB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58477" y="2113280"/>
            <a:ext cx="3843867" cy="461264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EB4598-5CDC-DB42-6CF1-F7FFB4A70E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2113279"/>
            <a:ext cx="5257800" cy="406368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a – penalizes those who have limited exposure to the dominant world view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b – gives them no credit for what they know outside of the dominant world view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c– forces the assessed to shift their world view to dominant one in order to “perform” on the assessment</a:t>
            </a:r>
          </a:p>
        </p:txBody>
      </p:sp>
    </p:spTree>
    <p:extLst>
      <p:ext uri="{BB962C8B-B14F-4D97-AF65-F5344CB8AC3E}">
        <p14:creationId xmlns:p14="http://schemas.microsoft.com/office/powerpoint/2010/main" val="1550287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D038248A-211C-4EEC-8401-C761B929FB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30A849F-66D9-40C8-BEC8-35AFF8F456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99FF2BF-99E6-308A-D1C5-80A3E8B0A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609601"/>
            <a:ext cx="9833548" cy="1008334"/>
          </a:xfrm>
        </p:spPr>
        <p:txBody>
          <a:bodyPr anchor="b">
            <a:normAutofit/>
          </a:bodyPr>
          <a:lstStyle/>
          <a:p>
            <a:pPr algn="ctr"/>
            <a:r>
              <a:rPr lang="en-US" sz="3600" b="1" dirty="0">
                <a:solidFill>
                  <a:schemeClr val="tx2"/>
                </a:solidFill>
              </a:rPr>
              <a:t>Implications of measurement disjuncture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4542298-A2B1-480F-A11C-A40EDD19B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89890" y="0"/>
            <a:ext cx="3902110" cy="2382977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30" name="Freeform: Shape 15">
              <a:extLst>
                <a:ext uri="{FF2B5EF4-FFF2-40B4-BE49-F238E27FC236}">
                  <a16:creationId xmlns:a16="http://schemas.microsoft.com/office/drawing/2014/main" id="{74AEB45E-B965-46A0-8557-C646B5011B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16">
              <a:extLst>
                <a:ext uri="{FF2B5EF4-FFF2-40B4-BE49-F238E27FC236}">
                  <a16:creationId xmlns:a16="http://schemas.microsoft.com/office/drawing/2014/main" id="{921A22C7-11AD-44B0-9BF7-6E3A458215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17">
              <a:extLst>
                <a:ext uri="{FF2B5EF4-FFF2-40B4-BE49-F238E27FC236}">
                  <a16:creationId xmlns:a16="http://schemas.microsoft.com/office/drawing/2014/main" id="{87049D82-B7F3-4192-8337-4BDB16955E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18">
              <a:extLst>
                <a:ext uri="{FF2B5EF4-FFF2-40B4-BE49-F238E27FC236}">
                  <a16:creationId xmlns:a16="http://schemas.microsoft.com/office/drawing/2014/main" id="{24A7FAD9-577C-4D2E-A3B5-C6D0A39D4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442BE4-F65F-913A-00C1-8E7653DE13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9091" y="2175329"/>
            <a:ext cx="9973683" cy="3409626"/>
          </a:xfrm>
        </p:spPr>
        <p:txBody>
          <a:bodyPr>
            <a:normAutofit/>
          </a:bodyPr>
          <a:lstStyle/>
          <a:p>
            <a:r>
              <a:rPr lang="en-US" b="1" i="1" dirty="0">
                <a:solidFill>
                  <a:schemeClr val="tx2"/>
                </a:solidFill>
              </a:rPr>
              <a:t>No adaptation of existing tests can resolve the issue</a:t>
            </a:r>
          </a:p>
          <a:p>
            <a:pPr marL="457200" lvl="1" indent="0">
              <a:buNone/>
            </a:pPr>
            <a:endParaRPr lang="en-US" sz="2800" b="1" i="1" dirty="0">
              <a:solidFill>
                <a:schemeClr val="tx2"/>
              </a:solidFill>
            </a:endParaRPr>
          </a:p>
          <a:p>
            <a:pPr lvl="1"/>
            <a:r>
              <a:rPr lang="en-US" dirty="0">
                <a:solidFill>
                  <a:schemeClr val="tx2"/>
                </a:solidFill>
              </a:rPr>
              <a:t>Adaptations of test items or testing conditions do not address the fundamental question of how constructs are defined to begin with</a:t>
            </a:r>
          </a:p>
          <a:p>
            <a:pPr lvl="2"/>
            <a:r>
              <a:rPr lang="en-US" sz="2400" dirty="0">
                <a:solidFill>
                  <a:schemeClr val="tx2"/>
                </a:solidFill>
              </a:rPr>
              <a:t>Alex and the mailbox </a:t>
            </a:r>
          </a:p>
          <a:p>
            <a:pPr lvl="2"/>
            <a:endParaRPr lang="en-US" sz="1800" dirty="0">
              <a:solidFill>
                <a:schemeClr val="tx2"/>
              </a:solidFill>
            </a:endParaRPr>
          </a:p>
          <a:p>
            <a:pPr lvl="1"/>
            <a:r>
              <a:rPr lang="en-US" dirty="0">
                <a:solidFill>
                  <a:schemeClr val="tx2"/>
                </a:solidFill>
              </a:rPr>
              <a:t>From scientific point of view, fundamentally it also a </a:t>
            </a:r>
            <a:r>
              <a:rPr lang="en-US" b="1" dirty="0">
                <a:solidFill>
                  <a:schemeClr val="tx2"/>
                </a:solidFill>
              </a:rPr>
              <a:t>construct validity </a:t>
            </a:r>
            <a:r>
              <a:rPr lang="en-US" dirty="0">
                <a:solidFill>
                  <a:schemeClr val="tx2"/>
                </a:solidFill>
              </a:rPr>
              <a:t>issue </a:t>
            </a:r>
            <a:r>
              <a:rPr lang="en-US" sz="2400" dirty="0">
                <a:solidFill>
                  <a:schemeClr val="tx2"/>
                </a:solidFill>
              </a:rPr>
              <a:t>Interpretations of results always fundamentally unknowable without it.</a:t>
            </a:r>
          </a:p>
          <a:p>
            <a:endParaRPr lang="en-US" sz="2400" dirty="0">
              <a:solidFill>
                <a:schemeClr val="tx2"/>
              </a:solidFill>
            </a:endParaRPr>
          </a:p>
          <a:p>
            <a:endParaRPr lang="en-US" sz="1800" dirty="0">
              <a:solidFill>
                <a:schemeClr val="tx2"/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A5C9C35-2375-49EB-B99C-17C87D42F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4682671"/>
            <a:ext cx="2898948" cy="2175328"/>
            <a:chOff x="-305" y="-1"/>
            <a:chExt cx="3832880" cy="2876136"/>
          </a:xfrm>
        </p:grpSpPr>
        <p:sp>
          <p:nvSpPr>
            <p:cNvPr id="35" name="Freeform: Shape 21">
              <a:extLst>
                <a:ext uri="{FF2B5EF4-FFF2-40B4-BE49-F238E27FC236}">
                  <a16:creationId xmlns:a16="http://schemas.microsoft.com/office/drawing/2014/main" id="{7BE7B8C5-3FC9-47E9-B555-AFCB849A4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22">
              <a:extLst>
                <a:ext uri="{FF2B5EF4-FFF2-40B4-BE49-F238E27FC236}">
                  <a16:creationId xmlns:a16="http://schemas.microsoft.com/office/drawing/2014/main" id="{615B6EFE-6DC2-4A72-AC12-BCCC3638A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23">
              <a:extLst>
                <a:ext uri="{FF2B5EF4-FFF2-40B4-BE49-F238E27FC236}">
                  <a16:creationId xmlns:a16="http://schemas.microsoft.com/office/drawing/2014/main" id="{AE8C1B65-6799-4DD1-B262-01901DA126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24">
              <a:extLst>
                <a:ext uri="{FF2B5EF4-FFF2-40B4-BE49-F238E27FC236}">
                  <a16:creationId xmlns:a16="http://schemas.microsoft.com/office/drawing/2014/main" id="{03829674-8FAF-4E90-9FB7-C6CE17839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98277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27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8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9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11D99EC-25A6-9A6C-6F0E-3F40950CD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633" y="1234911"/>
            <a:ext cx="4062167" cy="4380076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2"/>
                </a:solidFill>
              </a:rPr>
              <a:t>An example from ECE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9B38AF-AB8F-CCD4-7E62-7BAB67D891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anchor="ctr">
            <a:norm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Examined psychometric properties of the Virgin Islands Quality Rating and Improvement System</a:t>
            </a:r>
          </a:p>
          <a:p>
            <a:pPr lvl="1"/>
            <a:r>
              <a:rPr lang="en-US" dirty="0">
                <a:solidFill>
                  <a:schemeClr val="tx2"/>
                </a:solidFill>
              </a:rPr>
              <a:t>Are QRIS ratings measuring a unidimensional construct of quality?</a:t>
            </a:r>
          </a:p>
          <a:p>
            <a:pPr lvl="2"/>
            <a:r>
              <a:rPr lang="en-US" dirty="0">
                <a:solidFill>
                  <a:schemeClr val="tx2"/>
                </a:solidFill>
              </a:rPr>
              <a:t>Consist of different quality standards (Qualifications; Classroom practices; program operations; family-community partnerships)</a:t>
            </a:r>
          </a:p>
          <a:p>
            <a:pPr lvl="1"/>
            <a:r>
              <a:rPr lang="en-US" dirty="0">
                <a:solidFill>
                  <a:schemeClr val="tx2"/>
                </a:solidFill>
              </a:rPr>
              <a:t>Do these ratings predict child outcomes at kindergarten entry?</a:t>
            </a:r>
          </a:p>
        </p:txBody>
      </p:sp>
    </p:spTree>
    <p:extLst>
      <p:ext uri="{BB962C8B-B14F-4D97-AF65-F5344CB8AC3E}">
        <p14:creationId xmlns:p14="http://schemas.microsoft.com/office/powerpoint/2010/main" val="2284664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FDCCE-3F54-6BE9-16DD-56C382F91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Results of IRT analysis </a:t>
            </a:r>
            <a:br>
              <a:rPr lang="en-US" dirty="0"/>
            </a:br>
            <a:r>
              <a:rPr lang="en-US" sz="2800" dirty="0"/>
              <a:t>(Jaeger, Mills, &amp; Braitwaite-Hall, 2024)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A24FE87-1AD4-E882-39EF-CB762095EC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Statistical Findings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B74C82-FDD8-F868-CC17-60FC4D5FC44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Very strong unidimensional construct </a:t>
            </a:r>
          </a:p>
          <a:p>
            <a:pPr lvl="1"/>
            <a:r>
              <a:rPr lang="en-US" dirty="0"/>
              <a:t>Nearly all items contributed</a:t>
            </a:r>
          </a:p>
          <a:p>
            <a:r>
              <a:rPr lang="en-US" dirty="0"/>
              <a:t>Classroom quality measures embedded also resulted in unidimensional constructs</a:t>
            </a:r>
          </a:p>
          <a:p>
            <a:r>
              <a:rPr lang="en-US" dirty="0"/>
              <a:t>Some ordering of items issues</a:t>
            </a:r>
          </a:p>
          <a:p>
            <a:r>
              <a:rPr lang="en-US" dirty="0"/>
              <a:t>Distinguished 3-4 groups of centers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32235A9-1882-3189-04BA-E313E7042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What do they mean?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C961721-38D6-CCE2-A8D4-AF89B582ADF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ECE Quality is a universal construct?</a:t>
            </a:r>
          </a:p>
          <a:p>
            <a:r>
              <a:rPr lang="en-US" dirty="0"/>
              <a:t>QRIS ratings of whole programs are justified?</a:t>
            </a:r>
          </a:p>
          <a:p>
            <a:r>
              <a:rPr lang="en-US" dirty="0"/>
              <a:t>Would the scores based on IRT predict child outcomes at classroom levels?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1694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3157</TotalTime>
  <Words>882</Words>
  <Application>Microsoft Macintosh PowerPoint</Application>
  <PresentationFormat>Widescreen</PresentationFormat>
  <Paragraphs>123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Aptos</vt:lpstr>
      <vt:lpstr>Aptos Display</vt:lpstr>
      <vt:lpstr>Arial</vt:lpstr>
      <vt:lpstr>Office Theme</vt:lpstr>
      <vt:lpstr>The Role of Assessment in Decolonizing and  Indigenizing ECE </vt:lpstr>
      <vt:lpstr>Goals for today</vt:lpstr>
      <vt:lpstr>ASSESSMENT</vt:lpstr>
      <vt:lpstr>Assessment as a means of oppression</vt:lpstr>
      <vt:lpstr>The Assessment Development Process</vt:lpstr>
      <vt:lpstr>Measurement Disjuncture Consequences</vt:lpstr>
      <vt:lpstr>Implications of measurement disjuncture</vt:lpstr>
      <vt:lpstr>An example from ECE Research</vt:lpstr>
      <vt:lpstr>Results of IRT analysis  (Jaeger, Mills, &amp; Braitwaite-Hall, 2024)</vt:lpstr>
      <vt:lpstr>Measurement Disjuncture in Action</vt:lpstr>
      <vt:lpstr>Culturally Specific Assessment  (Sul, 2024)</vt:lpstr>
      <vt:lpstr>Promoting liberation: the measurement-response dialectic</vt:lpstr>
      <vt:lpstr>CSA Framework: Implications for ECE Research and Practice</vt:lpstr>
      <vt:lpstr>CSA Framework:  Implications for us as researchers</vt:lpstr>
      <vt:lpstr>References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Elizabeth Jaeger</dc:creator>
  <cp:lastModifiedBy>Elizabeth Jaeger</cp:lastModifiedBy>
  <cp:revision>19</cp:revision>
  <dcterms:created xsi:type="dcterms:W3CDTF">2026-05-12T19:34:50Z</dcterms:created>
  <dcterms:modified xsi:type="dcterms:W3CDTF">2026-05-15T00:12:04Z</dcterms:modified>
</cp:coreProperties>
</file>