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Inter Heavy" charset="1" panose="02000503000000020004"/>
      <p:regular r:id="rId22"/>
    </p:embeddedFont>
    <p:embeddedFont>
      <p:font typeface="Inter" charset="1" panose="020B0502030000000004"/>
      <p:regular r:id="rId23"/>
    </p:embeddedFont>
    <p:embeddedFont>
      <p:font typeface="Daydream" charset="1" panose="00000000000000000000"/>
      <p:regular r:id="rId24"/>
    </p:embeddedFont>
    <p:embeddedFont>
      <p:font typeface="Krub" charset="1" panose="00000500000000000000"/>
      <p:regular r:id="rId25"/>
    </p:embeddedFont>
    <p:embeddedFont>
      <p:font typeface="Krub Bold" charset="1" panose="00000800000000000000"/>
      <p:regular r:id="rId26"/>
    </p:embeddedFont>
    <p:embeddedFont>
      <p:font typeface="Inter Bold" charset="1" panose="020B0802030000000004"/>
      <p:regular r:id="rId27"/>
    </p:embeddedFont>
    <p:embeddedFont>
      <p:font typeface="Archivo Black" charset="1" panose="020B0A03020202020B04"/>
      <p:regular r:id="rId28"/>
    </p:embeddedFont>
    <p:embeddedFont>
      <p:font typeface="Krub Bold Italics" charset="1" panose="0000080000000000000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png" Type="http://schemas.openxmlformats.org/officeDocument/2006/relationships/image"/><Relationship Id="rId4" Target="../media/image24.pn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33.png" Type="http://schemas.openxmlformats.org/officeDocument/2006/relationships/image"/><Relationship Id="rId9" Target="../media/image3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VAHJeS1LJ2g.mp4" Type="http://schemas.openxmlformats.org/officeDocument/2006/relationships/video"/><Relationship Id="rId4" Target="../media/VAHJeS1LJ2g.mp4" Type="http://schemas.microsoft.com/office/2007/relationships/media"/><Relationship Id="rId5" Target="https://chatgpt.com/c/697ce434-f1cc-8326-bb0f-e12492d13c53#:~:text=pouring-,mixing,-sensory%20immersion" TargetMode="External" Type="http://schemas.openxmlformats.org/officeDocument/2006/relationships/hyperlink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163842" y="1063635"/>
            <a:ext cx="13631575" cy="31497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49"/>
              </a:lnSpc>
            </a:pPr>
            <a:r>
              <a:rPr lang="en-US" b="true" sz="12171">
                <a:solidFill>
                  <a:srgbClr val="A31D1D"/>
                </a:solidFill>
                <a:latin typeface="Inter Heavy"/>
                <a:ea typeface="Inter Heavy"/>
                <a:cs typeface="Inter Heavy"/>
                <a:sym typeface="Inter Heavy"/>
              </a:rPr>
              <a:t>WHAT MUD MEANS TO ME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4559897" cy="6073633"/>
          </a:xfrm>
          <a:custGeom>
            <a:avLst/>
            <a:gdLst/>
            <a:ahLst/>
            <a:cxnLst/>
            <a:rect r="r" b="b" t="t" l="l"/>
            <a:pathLst>
              <a:path h="6073633" w="4559897">
                <a:moveTo>
                  <a:pt x="0" y="0"/>
                </a:moveTo>
                <a:lnTo>
                  <a:pt x="4559897" y="0"/>
                </a:lnTo>
                <a:lnTo>
                  <a:pt x="4559897" y="6073633"/>
                </a:lnTo>
                <a:lnTo>
                  <a:pt x="0" y="6073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728103" y="4213367"/>
            <a:ext cx="4559897" cy="6073633"/>
          </a:xfrm>
          <a:custGeom>
            <a:avLst/>
            <a:gdLst/>
            <a:ahLst/>
            <a:cxnLst/>
            <a:rect r="r" b="b" t="t" l="l"/>
            <a:pathLst>
              <a:path h="6073633" w="4559897">
                <a:moveTo>
                  <a:pt x="0" y="0"/>
                </a:moveTo>
                <a:lnTo>
                  <a:pt x="4559897" y="0"/>
                </a:lnTo>
                <a:lnTo>
                  <a:pt x="4559897" y="6073633"/>
                </a:lnTo>
                <a:lnTo>
                  <a:pt x="0" y="60736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2000"/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435606" y="6370415"/>
            <a:ext cx="9416788" cy="2628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76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University of Guyana Early Childhood Centre of Excellence</a:t>
            </a:r>
          </a:p>
          <a:p>
            <a:pPr algn="ctr">
              <a:lnSpc>
                <a:spcPts val="3079"/>
              </a:lnSpc>
            </a:pPr>
            <a:r>
              <a:rPr lang="en-US" sz="236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Indigenizing Early Childhood Education in the Caribbean Conference 2026</a:t>
            </a:r>
          </a:p>
          <a:p>
            <a:pPr algn="ctr" marL="0" indent="0" lvl="0">
              <a:lnSpc>
                <a:spcPts val="4899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4435606" y="4765023"/>
            <a:ext cx="9416788" cy="1709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30"/>
              </a:lnSpc>
            </a:pPr>
            <a:r>
              <a:rPr lang="en-US" sz="6596">
                <a:solidFill>
                  <a:srgbClr val="000000"/>
                </a:solidFill>
                <a:latin typeface="Daydream"/>
                <a:ea typeface="Daydream"/>
                <a:cs typeface="Daydream"/>
                <a:sym typeface="Daydream"/>
              </a:rPr>
              <a:t>Children’s </a:t>
            </a:r>
            <a:r>
              <a:rPr lang="en-US" sz="6596">
                <a:solidFill>
                  <a:srgbClr val="000000"/>
                </a:solidFill>
                <a:latin typeface="Daydream"/>
                <a:ea typeface="Daydream"/>
                <a:cs typeface="Daydream"/>
                <a:sym typeface="Daydream"/>
              </a:rPr>
              <a:t>Reflections on Mud Kitchen Play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163842" y="8941921"/>
            <a:ext cx="7929375" cy="377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000000"/>
                </a:solidFill>
                <a:latin typeface="Krub"/>
                <a:ea typeface="Krub"/>
                <a:cs typeface="Krub"/>
                <a:sym typeface="Krub"/>
              </a:rPr>
              <a:t>Presented by: </a:t>
            </a:r>
            <a:r>
              <a:rPr lang="en-US" b="true" sz="2100">
                <a:solidFill>
                  <a:srgbClr val="000000"/>
                </a:solidFill>
                <a:latin typeface="Krub Bold"/>
                <a:ea typeface="Krub Bold"/>
                <a:cs typeface="Krub Bold"/>
                <a:sym typeface="Krub Bold"/>
              </a:rPr>
              <a:t>Mrs. Althea Edwards </a:t>
            </a:r>
            <a:r>
              <a:rPr lang="en-US" b="true" sz="2100">
                <a:solidFill>
                  <a:srgbClr val="000000"/>
                </a:solidFill>
                <a:latin typeface="Krub Bold"/>
                <a:ea typeface="Krub Bold"/>
                <a:cs typeface="Krub Bold"/>
                <a:sym typeface="Krub Bold"/>
              </a:rPr>
              <a:t>and Mrs. </a:t>
            </a:r>
            <a:r>
              <a:rPr lang="en-US" b="true" sz="2100">
                <a:solidFill>
                  <a:srgbClr val="000000"/>
                </a:solidFill>
                <a:latin typeface="Krub Bold"/>
                <a:ea typeface="Krub Bold"/>
                <a:cs typeface="Krub Bold"/>
                <a:sym typeface="Krub Bold"/>
              </a:rPr>
              <a:t>Godryne Wintz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6528" y="7265968"/>
            <a:ext cx="3181533" cy="2485573"/>
          </a:xfrm>
          <a:custGeom>
            <a:avLst/>
            <a:gdLst/>
            <a:ahLst/>
            <a:cxnLst/>
            <a:rect r="r" b="b" t="t" l="l"/>
            <a:pathLst>
              <a:path h="2485573" w="3181533">
                <a:moveTo>
                  <a:pt x="0" y="0"/>
                </a:moveTo>
                <a:lnTo>
                  <a:pt x="3181533" y="0"/>
                </a:lnTo>
                <a:lnTo>
                  <a:pt x="3181533" y="2485572"/>
                </a:lnTo>
                <a:lnTo>
                  <a:pt x="0" y="2485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74724" y="2711113"/>
            <a:ext cx="14620726" cy="4328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600"/>
              </a:lnSpc>
              <a:spcBef>
                <a:spcPct val="0"/>
              </a:spcBef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Childr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en immediately identified themselves in the photographs and videos</a:t>
            </a:r>
          </a:p>
          <a:p>
            <a:pPr algn="l" marL="518160" indent="-259080" lvl="1">
              <a:lnSpc>
                <a:spcPts val="3600"/>
              </a:lnSpc>
              <a:spcBef>
                <a:spcPct val="0"/>
              </a:spcBef>
              <a:buFont typeface="Arial"/>
              <a:buChar char="•"/>
            </a:pP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Several moved closer to the screen and pointed excitedly</a:t>
            </a:r>
          </a:p>
          <a:p>
            <a:pPr algn="l" marL="518160" indent="-259080" lvl="1">
              <a:lnSpc>
                <a:spcPts val="3600"/>
              </a:lnSpc>
              <a:spcBef>
                <a:spcPct val="0"/>
              </a:spcBef>
              <a:buFont typeface="Arial"/>
              <a:buChar char="•"/>
            </a:pP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Conversations shifted between memory, imagination, and sensory reflection</a:t>
            </a:r>
          </a:p>
          <a:p>
            <a:pPr algn="l" marL="518160" indent="-259080" lvl="1">
              <a:lnSpc>
                <a:spcPts val="3600"/>
              </a:lnSpc>
              <a:spcBef>
                <a:spcPct val="0"/>
              </a:spcBef>
              <a:buFont typeface="Arial"/>
              <a:buChar char="•"/>
            </a:pP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Children repeatedly referenced peers and shared experiences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  <a:p>
            <a:pPr algn="l">
              <a:lnSpc>
                <a:spcPts val="2700"/>
              </a:lnSpc>
              <a:spcBef>
                <a:spcPct val="0"/>
              </a:spcBef>
            </a:pPr>
            <a:r>
              <a:rPr lang="en-US" sz="18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Observation</a:t>
            </a:r>
          </a:p>
          <a:p>
            <a:pPr algn="l">
              <a:lnSpc>
                <a:spcPts val="2700"/>
              </a:lnSpc>
              <a:spcBef>
                <a:spcPct val="0"/>
              </a:spcBef>
            </a:pPr>
            <a:r>
              <a:rPr lang="en-US" sz="18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visual prompts supported memory recall, emotional reflection, and conversational engagement.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4189229" y="5796486"/>
            <a:ext cx="3181533" cy="2485573"/>
          </a:xfrm>
          <a:custGeom>
            <a:avLst/>
            <a:gdLst/>
            <a:ahLst/>
            <a:cxnLst/>
            <a:rect r="r" b="b" t="t" l="l"/>
            <a:pathLst>
              <a:path h="2485573" w="3181533">
                <a:moveTo>
                  <a:pt x="0" y="0"/>
                </a:moveTo>
                <a:lnTo>
                  <a:pt x="3181533" y="0"/>
                </a:lnTo>
                <a:lnTo>
                  <a:pt x="3181533" y="2485573"/>
                </a:lnTo>
                <a:lnTo>
                  <a:pt x="0" y="24855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685087" y="7624820"/>
            <a:ext cx="3181533" cy="2485573"/>
          </a:xfrm>
          <a:custGeom>
            <a:avLst/>
            <a:gdLst/>
            <a:ahLst/>
            <a:cxnLst/>
            <a:rect r="r" b="b" t="t" l="l"/>
            <a:pathLst>
              <a:path h="2485573" w="3181533">
                <a:moveTo>
                  <a:pt x="0" y="0"/>
                </a:moveTo>
                <a:lnTo>
                  <a:pt x="3181533" y="0"/>
                </a:lnTo>
                <a:lnTo>
                  <a:pt x="3181533" y="2485573"/>
                </a:lnTo>
                <a:lnTo>
                  <a:pt x="0" y="24855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94143" y="5796486"/>
            <a:ext cx="3181533" cy="2485573"/>
          </a:xfrm>
          <a:custGeom>
            <a:avLst/>
            <a:gdLst/>
            <a:ahLst/>
            <a:cxnLst/>
            <a:rect r="r" b="b" t="t" l="l"/>
            <a:pathLst>
              <a:path h="2485573" w="3181533">
                <a:moveTo>
                  <a:pt x="0" y="0"/>
                </a:moveTo>
                <a:lnTo>
                  <a:pt x="3181533" y="0"/>
                </a:lnTo>
                <a:lnTo>
                  <a:pt x="3181533" y="2485573"/>
                </a:lnTo>
                <a:lnTo>
                  <a:pt x="0" y="24855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875676" y="7465993"/>
            <a:ext cx="3181533" cy="2485573"/>
          </a:xfrm>
          <a:custGeom>
            <a:avLst/>
            <a:gdLst/>
            <a:ahLst/>
            <a:cxnLst/>
            <a:rect r="r" b="b" t="t" l="l"/>
            <a:pathLst>
              <a:path h="2485573" w="3181533">
                <a:moveTo>
                  <a:pt x="0" y="0"/>
                </a:moveTo>
                <a:lnTo>
                  <a:pt x="3181533" y="0"/>
                </a:lnTo>
                <a:lnTo>
                  <a:pt x="3181533" y="2485572"/>
                </a:lnTo>
                <a:lnTo>
                  <a:pt x="0" y="2485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4434024" y="968673"/>
            <a:ext cx="5246370" cy="524637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5583" r="0" b="-5583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596528" y="5998190"/>
            <a:ext cx="2960729" cy="414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380"/>
              </a:lnSpc>
              <a:spcBef>
                <a:spcPct val="0"/>
              </a:spcBef>
            </a:pPr>
            <a:r>
              <a:rPr lang="en-US" b="true" sz="260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Children’s Voices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189229" y="1533222"/>
            <a:ext cx="11874156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 Glimpse Into the Interview Process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85942" y="335858"/>
            <a:ext cx="11970829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39"/>
              </a:lnSpc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Entering the Mud Kitchen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82757" y="8255149"/>
            <a:ext cx="2209073" cy="414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380"/>
              </a:lnSpc>
              <a:spcBef>
                <a:spcPct val="0"/>
              </a:spcBef>
            </a:pPr>
            <a:r>
              <a:rPr lang="en-US" b="true" sz="260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“That’s me!”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675459" y="6822420"/>
            <a:ext cx="2472231" cy="414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380"/>
              </a:lnSpc>
              <a:spcBef>
                <a:spcPct val="0"/>
              </a:spcBef>
            </a:pPr>
            <a:r>
              <a:rPr lang="en-US" b="true" sz="260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“Where am I?”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657547" y="8650754"/>
            <a:ext cx="2209073" cy="414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380"/>
              </a:lnSpc>
              <a:spcBef>
                <a:spcPct val="0"/>
              </a:spcBef>
            </a:pPr>
            <a:r>
              <a:rPr lang="en-US" b="true" sz="260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“It soft.”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331675" y="6608108"/>
            <a:ext cx="2352614" cy="843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380"/>
              </a:lnSpc>
              <a:spcBef>
                <a:spcPct val="0"/>
              </a:spcBef>
            </a:pPr>
            <a:r>
              <a:rPr lang="en-US" b="true" sz="260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“We cooking roti.”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652235" y="8415020"/>
            <a:ext cx="2209073" cy="843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380"/>
              </a:lnSpc>
              <a:spcBef>
                <a:spcPct val="0"/>
              </a:spcBef>
            </a:pPr>
            <a:r>
              <a:rPr lang="en-US" b="true" sz="260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“My friends helping.”</a:t>
            </a:r>
          </a:p>
        </p:txBody>
      </p:sp>
    </p:spTree>
  </p:cSld>
  <p:clrMapOvr>
    <a:masterClrMapping/>
  </p:clrMapOvr>
  <p:transition spd="slow">
    <p:cover dir="r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76270" y="6598514"/>
            <a:ext cx="4309920" cy="4963432"/>
          </a:xfrm>
          <a:custGeom>
            <a:avLst/>
            <a:gdLst/>
            <a:ahLst/>
            <a:cxnLst/>
            <a:rect r="r" b="b" t="t" l="l"/>
            <a:pathLst>
              <a:path h="4963432" w="4309920">
                <a:moveTo>
                  <a:pt x="0" y="0"/>
                </a:moveTo>
                <a:lnTo>
                  <a:pt x="4309920" y="0"/>
                </a:lnTo>
                <a:lnTo>
                  <a:pt x="4309920" y="4963432"/>
                </a:lnTo>
                <a:lnTo>
                  <a:pt x="0" y="49634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034" r="0" b="-920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22720" y="2822016"/>
            <a:ext cx="7730765" cy="4048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strike="noStrike" u="none">
                <a:solidFill>
                  <a:srgbClr val="000000"/>
                </a:solidFill>
                <a:latin typeface="Krub Bold"/>
                <a:ea typeface="Krub Bold"/>
                <a:cs typeface="Krub Bold"/>
                <a:sym typeface="Krub Bold"/>
              </a:rPr>
              <a:t>“I</a:t>
            </a: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t soft.”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“Co</a:t>
            </a: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l</a:t>
            </a: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d.”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“Like Pla</a:t>
            </a: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y</a:t>
            </a: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-Doh.”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“Th</a:t>
            </a: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is </a:t>
            </a: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on</a:t>
            </a: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e</a:t>
            </a: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wet.”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  <a:p>
            <a:pPr algn="l">
              <a:lnSpc>
                <a:spcPts val="3600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Children interpreted mud through texture, temperature, and sensory comparison.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3785942" y="335858"/>
            <a:ext cx="11970829" cy="153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b="tru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Entering the Mud Kitchen – </a:t>
            </a:r>
          </a:p>
          <a:p>
            <a:pPr algn="l" marL="0" indent="0" lvl="0">
              <a:lnSpc>
                <a:spcPts val="4950"/>
              </a:lnSpc>
            </a:pPr>
            <a:r>
              <a:rPr lang="en-US" b="true" sz="4500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 A Contextual Vignette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74724" y="2257723"/>
            <a:ext cx="11874156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Sensory Meaning-Making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026463" y="2257723"/>
            <a:ext cx="11874156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Identity and Agency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62069" y="2459018"/>
            <a:ext cx="7573521" cy="3533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“That’s me!”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“Don’t call me baby.”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  <a:p>
            <a:pPr algn="l">
              <a:lnSpc>
                <a:spcPts val="3600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Children first located themselves within the visual narrative, demonstrating self-recognition and agency.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0168511" y="6366807"/>
            <a:ext cx="7760637" cy="450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“We cooking roti.”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“I making cake.”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“This fish soup.”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“We put worms in it.”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Mud became foo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d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, sto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r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s, a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n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d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cul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u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r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ally familiar ex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p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r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nc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through 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m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agin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at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iv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 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tr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ans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f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orma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ion.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0026463" y="5954692"/>
            <a:ext cx="6302766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Imagination and Culture</a:t>
            </a:r>
          </a:p>
        </p:txBody>
      </p:sp>
    </p:spTree>
  </p:cSld>
  <p:clrMapOvr>
    <a:masterClrMapping/>
  </p:clrMapOvr>
  <p:transition spd="slow">
    <p:cover dir="r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09553" y="6128816"/>
            <a:ext cx="3982784" cy="5661681"/>
          </a:xfrm>
          <a:custGeom>
            <a:avLst/>
            <a:gdLst/>
            <a:ahLst/>
            <a:cxnLst/>
            <a:rect r="r" b="b" t="t" l="l"/>
            <a:pathLst>
              <a:path h="5661681" w="3982784">
                <a:moveTo>
                  <a:pt x="0" y="0"/>
                </a:moveTo>
                <a:lnTo>
                  <a:pt x="3982784" y="0"/>
                </a:lnTo>
                <a:lnTo>
                  <a:pt x="3982784" y="5661681"/>
                </a:lnTo>
                <a:lnTo>
                  <a:pt x="0" y="56616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22720" y="2270732"/>
            <a:ext cx="7730765" cy="450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“My friends helping.”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“We making it together.”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“She stirring it.”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“I give him some.”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  <a:p>
            <a:pPr algn="l">
              <a:lnSpc>
                <a:spcPts val="3600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Children collaboratively negotiated roles, materials, and shared play experiences.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3785942" y="335858"/>
            <a:ext cx="11970829" cy="153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b="tru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Entering the Mud Kitchen – </a:t>
            </a:r>
          </a:p>
          <a:p>
            <a:pPr algn="l" marL="0" indent="0" lvl="0">
              <a:lnSpc>
                <a:spcPts val="4950"/>
              </a:lnSpc>
            </a:pPr>
            <a:r>
              <a:rPr lang="en-US" b="true" sz="4500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 A Contextual Vignette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74724" y="1833823"/>
            <a:ext cx="11874156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Social Collaboration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619764" y="2121862"/>
            <a:ext cx="11874156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Emotional Complexity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79965" y="6502831"/>
            <a:ext cx="7573521" cy="4019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“Today.”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“Tomorrow.”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“Every day.”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  <a:p>
            <a:pPr algn="l">
              <a:lnSpc>
                <a:spcPts val="3600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Children expressed a strong desire to revisit the experience, suggesting deep engagement and emotional connection.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9771357" y="2459018"/>
            <a:ext cx="7760637" cy="4991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“We</a:t>
            </a: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“Happy.”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“Good.”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“Fun.”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“I feel sad.”</a:t>
            </a:r>
          </a:p>
          <a:p>
            <a:pPr algn="l">
              <a:lnSpc>
                <a:spcPts val="3899"/>
              </a:lnSpc>
              <a:spcBef>
                <a:spcPct val="0"/>
              </a:spcBef>
            </a:pPr>
            <a:r>
              <a:rPr lang="en-US" b="true" sz="2599" i="true" strike="noStrike" u="none">
                <a:solidFill>
                  <a:srgbClr val="000000"/>
                </a:solidFill>
                <a:latin typeface="Krub Bold Italics"/>
                <a:ea typeface="Krub Bold Italics"/>
                <a:cs typeface="Krub Bold Italics"/>
                <a:sym typeface="Krub Bold Italics"/>
              </a:rPr>
              <a:t> “I don’t know.”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d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ren’s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r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spons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reveale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d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both enjoym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ent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a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n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d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emotion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al complexity within muddy play ex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p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r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nc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</a:t>
            </a:r>
            <a:r>
              <a:rPr lang="en-US" sz="2400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</a:t>
            </a:r>
            <a:r>
              <a:rPr lang="en-US" sz="24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.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522720" y="6090716"/>
            <a:ext cx="6302766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Immersion and the Desire to Return</a:t>
            </a:r>
          </a:p>
        </p:txBody>
      </p:sp>
    </p:spTree>
  </p:cSld>
  <p:clrMapOvr>
    <a:masterClrMapping/>
  </p:clrMapOvr>
  <p:transition spd="slow">
    <p:cover dir="r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67343" y="3312129"/>
            <a:ext cx="12616094" cy="5253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findings suggest that:</a:t>
            </a:r>
          </a:p>
          <a:p>
            <a:pPr algn="l" marL="561337" indent="-280669" lvl="1">
              <a:lnSpc>
                <a:spcPts val="389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play is embodied</a:t>
            </a:r>
          </a:p>
          <a:p>
            <a:pPr algn="l" marL="561337" indent="-280669" lvl="1">
              <a:lnSpc>
                <a:spcPts val="389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m</a:t>
            </a: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eaning emerges through interaction</a:t>
            </a:r>
          </a:p>
          <a:p>
            <a:pPr algn="l" marL="561337" indent="-280669" lvl="1">
              <a:lnSpc>
                <a:spcPts val="389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sensory experiences matter</a:t>
            </a:r>
          </a:p>
          <a:p>
            <a:pPr algn="l" marL="561337" indent="-280669" lvl="1">
              <a:lnSpc>
                <a:spcPts val="3899"/>
              </a:lnSpc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children interpret play in deeply personal ways</a:t>
            </a: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Most importantly:</a:t>
            </a:r>
          </a:p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Children were not passive participants in play.</a:t>
            </a:r>
          </a:p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They were active meaning-makers.</a:t>
            </a: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15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1339923">
            <a:off x="13066856" y="183791"/>
            <a:ext cx="3082022" cy="4487505"/>
          </a:xfrm>
          <a:custGeom>
            <a:avLst/>
            <a:gdLst/>
            <a:ahLst/>
            <a:cxnLst/>
            <a:rect r="r" b="b" t="t" l="l"/>
            <a:pathLst>
              <a:path h="4487505" w="3082022">
                <a:moveTo>
                  <a:pt x="0" y="0"/>
                </a:moveTo>
                <a:lnTo>
                  <a:pt x="3082022" y="0"/>
                </a:lnTo>
                <a:lnTo>
                  <a:pt x="3082022" y="4487505"/>
                </a:lnTo>
                <a:lnTo>
                  <a:pt x="0" y="44875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569432" y="3637088"/>
            <a:ext cx="3075362" cy="4400385"/>
          </a:xfrm>
          <a:custGeom>
            <a:avLst/>
            <a:gdLst/>
            <a:ahLst/>
            <a:cxnLst/>
            <a:rect r="r" b="b" t="t" l="l"/>
            <a:pathLst>
              <a:path h="4400385" w="3075362">
                <a:moveTo>
                  <a:pt x="0" y="0"/>
                </a:moveTo>
                <a:lnTo>
                  <a:pt x="3075362" y="0"/>
                </a:lnTo>
                <a:lnTo>
                  <a:pt x="3075362" y="4400385"/>
                </a:lnTo>
                <a:lnTo>
                  <a:pt x="0" y="44003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644794" y="4323547"/>
            <a:ext cx="3880763" cy="5611202"/>
          </a:xfrm>
          <a:custGeom>
            <a:avLst/>
            <a:gdLst/>
            <a:ahLst/>
            <a:cxnLst/>
            <a:rect r="r" b="b" t="t" l="l"/>
            <a:pathLst>
              <a:path h="5611202" w="3880763">
                <a:moveTo>
                  <a:pt x="0" y="0"/>
                </a:moveTo>
                <a:lnTo>
                  <a:pt x="3880763" y="0"/>
                </a:lnTo>
                <a:lnTo>
                  <a:pt x="3880763" y="5611202"/>
                </a:lnTo>
                <a:lnTo>
                  <a:pt x="0" y="56112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815979" y="1572060"/>
            <a:ext cx="6579537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63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What Children’s Reflections Reveal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629377" y="490514"/>
            <a:ext cx="8221028" cy="85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Discussion</a:t>
            </a:r>
          </a:p>
        </p:txBody>
      </p:sp>
      <p:sp>
        <p:nvSpPr>
          <p:cNvPr name="Freeform 8" id="8"/>
          <p:cNvSpPr/>
          <p:nvPr/>
        </p:nvSpPr>
        <p:spPr>
          <a:xfrm flipH="false" flipV="true" rot="-1564642">
            <a:off x="-1766290" y="-1358895"/>
            <a:ext cx="3145866" cy="4023783"/>
          </a:xfrm>
          <a:custGeom>
            <a:avLst/>
            <a:gdLst/>
            <a:ahLst/>
            <a:cxnLst/>
            <a:rect r="r" b="b" t="t" l="l"/>
            <a:pathLst>
              <a:path h="4023783" w="3145866">
                <a:moveTo>
                  <a:pt x="0" y="4023783"/>
                </a:moveTo>
                <a:lnTo>
                  <a:pt x="3145867" y="4023783"/>
                </a:lnTo>
                <a:lnTo>
                  <a:pt x="3145867" y="0"/>
                </a:lnTo>
                <a:lnTo>
                  <a:pt x="0" y="0"/>
                </a:lnTo>
                <a:lnTo>
                  <a:pt x="0" y="4023783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r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1628" y="3088622"/>
            <a:ext cx="8130457" cy="6351919"/>
          </a:xfrm>
          <a:custGeom>
            <a:avLst/>
            <a:gdLst/>
            <a:ahLst/>
            <a:cxnLst/>
            <a:rect r="r" b="b" t="t" l="l"/>
            <a:pathLst>
              <a:path h="6351919" w="8130457">
                <a:moveTo>
                  <a:pt x="0" y="0"/>
                </a:moveTo>
                <a:lnTo>
                  <a:pt x="8130456" y="0"/>
                </a:lnTo>
                <a:lnTo>
                  <a:pt x="8130456" y="6351920"/>
                </a:lnTo>
                <a:lnTo>
                  <a:pt x="0" y="63519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055982" y="1536926"/>
            <a:ext cx="6633931" cy="8498373"/>
            <a:chOff x="0" y="0"/>
            <a:chExt cx="1027770" cy="131662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27770" cy="1316620"/>
            </a:xfrm>
            <a:custGeom>
              <a:avLst/>
              <a:gdLst/>
              <a:ahLst/>
              <a:cxnLst/>
              <a:rect r="r" b="b" t="t" l="l"/>
              <a:pathLst>
                <a:path h="1316620" w="1027770">
                  <a:moveTo>
                    <a:pt x="0" y="0"/>
                  </a:moveTo>
                  <a:lnTo>
                    <a:pt x="1027770" y="0"/>
                  </a:lnTo>
                  <a:lnTo>
                    <a:pt x="1027770" y="1316620"/>
                  </a:lnTo>
                  <a:lnTo>
                    <a:pt x="0" y="1316620"/>
                  </a:lnTo>
                  <a:close/>
                </a:path>
              </a:pathLst>
            </a:custGeom>
            <a:blipFill>
              <a:blip r:embed="rId3"/>
              <a:stretch>
                <a:fillRect l="0" t="-10539" r="0" b="-10539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6340897" y="1784306"/>
            <a:ext cx="6515298" cy="759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6109"/>
              </a:lnSpc>
              <a:spcBef>
                <a:spcPct val="0"/>
              </a:spcBef>
            </a:pPr>
            <a:r>
              <a:rPr lang="en-US" b="true" sz="4699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Conclusion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359193" y="382544"/>
            <a:ext cx="13437408" cy="1805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39"/>
              </a:lnSpc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What Mud Meant to the Children</a:t>
            </a:r>
          </a:p>
          <a:p>
            <a:pPr algn="l" marL="0" indent="0" lvl="0">
              <a:lnSpc>
                <a:spcPts val="703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2359193" y="4852182"/>
            <a:ext cx="7000118" cy="4074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5214" indent="-382607" lvl="1">
              <a:lnSpc>
                <a:spcPts val="4607"/>
              </a:lnSpc>
              <a:buFont typeface="Arial"/>
              <a:buChar char="•"/>
            </a:pPr>
            <a:r>
              <a:rPr lang="en-US" b="true" sz="3544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sensory experience</a:t>
            </a:r>
          </a:p>
          <a:p>
            <a:pPr algn="l" marL="765214" indent="-382607" lvl="1">
              <a:lnSpc>
                <a:spcPts val="4607"/>
              </a:lnSpc>
              <a:buFont typeface="Arial"/>
              <a:buChar char="•"/>
            </a:pPr>
            <a:r>
              <a:rPr lang="en-US" b="true" sz="3544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imagination</a:t>
            </a:r>
          </a:p>
          <a:p>
            <a:pPr algn="l" marL="765214" indent="-382607" lvl="1">
              <a:lnSpc>
                <a:spcPts val="4607"/>
              </a:lnSpc>
              <a:buFont typeface="Arial"/>
              <a:buChar char="•"/>
            </a:pPr>
            <a:r>
              <a:rPr lang="en-US" b="true" sz="3544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relationship</a:t>
            </a:r>
          </a:p>
          <a:p>
            <a:pPr algn="l" marL="765214" indent="-382607" lvl="1">
              <a:lnSpc>
                <a:spcPts val="4607"/>
              </a:lnSpc>
              <a:buFont typeface="Arial"/>
              <a:buChar char="•"/>
            </a:pPr>
            <a:r>
              <a:rPr lang="en-US" b="true" sz="3544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emotion</a:t>
            </a:r>
          </a:p>
          <a:p>
            <a:pPr algn="l" marL="765214" indent="-382607" lvl="1">
              <a:lnSpc>
                <a:spcPts val="4607"/>
              </a:lnSpc>
              <a:buFont typeface="Arial"/>
              <a:buChar char="•"/>
            </a:pPr>
            <a:r>
              <a:rPr lang="en-US" b="true" sz="3544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meaning</a:t>
            </a:r>
          </a:p>
          <a:p>
            <a:pPr algn="l">
              <a:lnSpc>
                <a:spcPts val="4607"/>
              </a:lnSpc>
            </a:pPr>
          </a:p>
          <a:p>
            <a:pPr algn="l" marL="0" indent="0" lvl="1">
              <a:lnSpc>
                <a:spcPts val="4607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slow">
    <p:cover dir="r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62910" y="0"/>
            <a:ext cx="15551830" cy="10413996"/>
          </a:xfrm>
          <a:custGeom>
            <a:avLst/>
            <a:gdLst/>
            <a:ahLst/>
            <a:cxnLst/>
            <a:rect r="r" b="b" t="t" l="l"/>
            <a:pathLst>
              <a:path h="10413996" w="15551830">
                <a:moveTo>
                  <a:pt x="0" y="0"/>
                </a:moveTo>
                <a:lnTo>
                  <a:pt x="15551830" y="0"/>
                </a:lnTo>
                <a:lnTo>
                  <a:pt x="15551830" y="10413996"/>
                </a:lnTo>
                <a:lnTo>
                  <a:pt x="0" y="104139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r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5433081"/>
            <a:ext cx="5240398" cy="4853919"/>
          </a:xfrm>
          <a:custGeom>
            <a:avLst/>
            <a:gdLst/>
            <a:ahLst/>
            <a:cxnLst/>
            <a:rect r="r" b="b" t="t" l="l"/>
            <a:pathLst>
              <a:path h="4853919" w="5240398">
                <a:moveTo>
                  <a:pt x="0" y="0"/>
                </a:moveTo>
                <a:lnTo>
                  <a:pt x="5240398" y="0"/>
                </a:lnTo>
                <a:lnTo>
                  <a:pt x="5240398" y="4853919"/>
                </a:lnTo>
                <a:lnTo>
                  <a:pt x="0" y="48539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3103574" y="5433081"/>
            <a:ext cx="5184426" cy="4853919"/>
          </a:xfrm>
          <a:custGeom>
            <a:avLst/>
            <a:gdLst/>
            <a:ahLst/>
            <a:cxnLst/>
            <a:rect r="r" b="b" t="t" l="l"/>
            <a:pathLst>
              <a:path h="4853919" w="5184426">
                <a:moveTo>
                  <a:pt x="5184426" y="0"/>
                </a:moveTo>
                <a:lnTo>
                  <a:pt x="0" y="0"/>
                </a:lnTo>
                <a:lnTo>
                  <a:pt x="0" y="4853919"/>
                </a:lnTo>
                <a:lnTo>
                  <a:pt x="5184426" y="4853919"/>
                </a:lnTo>
                <a:lnTo>
                  <a:pt x="518442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929622" y="2986076"/>
            <a:ext cx="12756615" cy="3411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582"/>
              </a:lnSpc>
            </a:pPr>
            <a:r>
              <a:rPr lang="en-US" b="true" sz="25840">
                <a:solidFill>
                  <a:srgbClr val="A31D1D"/>
                </a:solidFill>
                <a:latin typeface="Inter Heavy"/>
                <a:ea typeface="Inter Heavy"/>
                <a:cs typeface="Inter Heavy"/>
                <a:sym typeface="Inter Heavy"/>
              </a:rPr>
              <a:t>THANK</a:t>
            </a:r>
          </a:p>
        </p:txBody>
      </p:sp>
      <p:sp>
        <p:nvSpPr>
          <p:cNvPr name="Freeform 5" id="5"/>
          <p:cNvSpPr/>
          <p:nvPr/>
        </p:nvSpPr>
        <p:spPr>
          <a:xfrm flipH="true" flipV="true" rot="0">
            <a:off x="-1009313" y="-1306494"/>
            <a:ext cx="3986410" cy="4684704"/>
          </a:xfrm>
          <a:custGeom>
            <a:avLst/>
            <a:gdLst/>
            <a:ahLst/>
            <a:cxnLst/>
            <a:rect r="r" b="b" t="t" l="l"/>
            <a:pathLst>
              <a:path h="4684704" w="3986410">
                <a:moveTo>
                  <a:pt x="3986410" y="4684704"/>
                </a:moveTo>
                <a:lnTo>
                  <a:pt x="0" y="4684704"/>
                </a:lnTo>
                <a:lnTo>
                  <a:pt x="0" y="0"/>
                </a:lnTo>
                <a:lnTo>
                  <a:pt x="3986410" y="0"/>
                </a:lnTo>
                <a:lnTo>
                  <a:pt x="3986410" y="4684704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true" rot="0">
            <a:off x="15686238" y="-1306494"/>
            <a:ext cx="3146125" cy="4114800"/>
          </a:xfrm>
          <a:custGeom>
            <a:avLst/>
            <a:gdLst/>
            <a:ahLst/>
            <a:cxnLst/>
            <a:rect r="r" b="b" t="t" l="l"/>
            <a:pathLst>
              <a:path h="4114800" w="3146125">
                <a:moveTo>
                  <a:pt x="3146124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3146124" y="0"/>
                </a:lnTo>
                <a:lnTo>
                  <a:pt x="3146124" y="411480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659602" y="5093786"/>
            <a:ext cx="5296655" cy="330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641"/>
              </a:lnSpc>
            </a:pPr>
            <a:r>
              <a:rPr lang="en-US" sz="24890">
                <a:solidFill>
                  <a:srgbClr val="000000"/>
                </a:solidFill>
                <a:latin typeface="Daydream"/>
                <a:ea typeface="Daydream"/>
                <a:cs typeface="Daydream"/>
                <a:sym typeface="Daydream"/>
              </a:rPr>
              <a:t>You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6294516" cy="5482802"/>
          </a:xfrm>
          <a:custGeom>
            <a:avLst/>
            <a:gdLst/>
            <a:ahLst/>
            <a:cxnLst/>
            <a:rect r="r" b="b" t="t" l="l"/>
            <a:pathLst>
              <a:path h="5482802" w="6294516">
                <a:moveTo>
                  <a:pt x="0" y="0"/>
                </a:moveTo>
                <a:lnTo>
                  <a:pt x="6294516" y="0"/>
                </a:lnTo>
                <a:lnTo>
                  <a:pt x="6294516" y="5482802"/>
                </a:lnTo>
                <a:lnTo>
                  <a:pt x="0" y="54828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458" r="0" b="-2645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07494" y="2296"/>
            <a:ext cx="5480506" cy="5480506"/>
          </a:xfrm>
          <a:custGeom>
            <a:avLst/>
            <a:gdLst/>
            <a:ahLst/>
            <a:cxnLst/>
            <a:rect r="r" b="b" t="t" l="l"/>
            <a:pathLst>
              <a:path h="5480506" w="5480506">
                <a:moveTo>
                  <a:pt x="0" y="0"/>
                </a:moveTo>
                <a:lnTo>
                  <a:pt x="5480506" y="0"/>
                </a:lnTo>
                <a:lnTo>
                  <a:pt x="5480506" y="5480506"/>
                </a:lnTo>
                <a:lnTo>
                  <a:pt x="0" y="5480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7104297" y="129181"/>
            <a:ext cx="4580987" cy="4580987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6598" r="0" b="-16598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3625137" y="6801612"/>
            <a:ext cx="11037726" cy="2456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“Bef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o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re we 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d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isc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u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ss the resear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c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h, we invi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t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e you 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i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nt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o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 the experie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n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ce.”</a:t>
            </a:r>
          </a:p>
        </p:txBody>
      </p:sp>
    </p:spTree>
  </p:cSld>
  <p:clrMapOvr>
    <a:masterClrMapping/>
  </p:clrMapOvr>
  <p:transition spd="slow">
    <p:cover dir="r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657" r="0" b="657"/>
          <a:stretch>
            <a:fillRect/>
          </a:stretch>
        </p:blipFill>
        <p:spPr>
          <a:xfrm flipH="false" flipV="false" rot="0">
            <a:off x="6434438" y="239235"/>
            <a:ext cx="5419123" cy="9507234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-1148025">
            <a:off x="345400" y="654449"/>
            <a:ext cx="6469912" cy="85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la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u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gh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t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er</a:t>
            </a:r>
          </a:p>
        </p:txBody>
      </p:sp>
      <p:sp>
        <p:nvSpPr>
          <p:cNvPr name="TextBox 4" id="4"/>
          <p:cNvSpPr txBox="true"/>
          <p:nvPr/>
        </p:nvSpPr>
        <p:spPr>
          <a:xfrm rot="-1148025">
            <a:off x="177936" y="4340960"/>
            <a:ext cx="6469912" cy="85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conv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er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sation</a:t>
            </a:r>
          </a:p>
        </p:txBody>
      </p:sp>
      <p:sp>
        <p:nvSpPr>
          <p:cNvPr name="TextBox 5" id="5"/>
          <p:cNvSpPr txBox="true"/>
          <p:nvPr/>
        </p:nvSpPr>
        <p:spPr>
          <a:xfrm rot="-1148025">
            <a:off x="345400" y="8027471"/>
            <a:ext cx="6469912" cy="85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mov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emen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t</a:t>
            </a:r>
          </a:p>
        </p:txBody>
      </p:sp>
      <p:sp>
        <p:nvSpPr>
          <p:cNvPr name="TextBox 6" id="6"/>
          <p:cNvSpPr txBox="true"/>
          <p:nvPr/>
        </p:nvSpPr>
        <p:spPr>
          <a:xfrm rot="1461200">
            <a:off x="13298139" y="5419546"/>
            <a:ext cx="6469912" cy="85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pouri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ng</a:t>
            </a:r>
          </a:p>
        </p:txBody>
      </p:sp>
      <p:sp>
        <p:nvSpPr>
          <p:cNvPr name="TextBox 7" id="7"/>
          <p:cNvSpPr txBox="true"/>
          <p:nvPr/>
        </p:nvSpPr>
        <p:spPr>
          <a:xfrm rot="1467021">
            <a:off x="14000689" y="2673790"/>
            <a:ext cx="6469912" cy="85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  <a:hlinkClick r:id="rId5" tooltip="https://chatgpt.com/c/697ce434-f1cc-8326-bb0f-e12492d13c53#:~:text=pouring-,mixing,-sensory%20immersion"/>
              </a:rPr>
              <a:t>mixing</a:t>
            </a:r>
          </a:p>
        </p:txBody>
      </p:sp>
      <p:sp>
        <p:nvSpPr>
          <p:cNvPr name="TextBox 8" id="8"/>
          <p:cNvSpPr txBox="true"/>
          <p:nvPr/>
        </p:nvSpPr>
        <p:spPr>
          <a:xfrm rot="1461200">
            <a:off x="12767201" y="7977256"/>
            <a:ext cx="6469912" cy="1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sensory immersio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n</a:t>
            </a:r>
          </a:p>
        </p:txBody>
      </p:sp>
    </p:spTree>
  </p:cSld>
  <p:clrMapOvr>
    <a:masterClrMapping/>
  </p:clrMapOvr>
  <p:transition spd="slow">
    <p:cover dir="r"/>
  </p:transition>
  <p:timing>
    <p:tnLst>
      <p:par>
        <p:cTn dur="indefinite" restart="never" nodeType="tmRoot">
          <p:childTnLst>
            <p:video>
              <p:cMediaNode vol="4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44213" y="-198749"/>
            <a:ext cx="7033208" cy="10684497"/>
            <a:chOff x="0" y="0"/>
            <a:chExt cx="2374900" cy="36078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796" y="-1160"/>
              <a:ext cx="2374505" cy="3599878"/>
            </a:xfrm>
            <a:custGeom>
              <a:avLst/>
              <a:gdLst/>
              <a:ahLst/>
              <a:cxnLst/>
              <a:rect r="r" b="b" t="t" l="l"/>
              <a:pathLst>
                <a:path h="3599878" w="2374505">
                  <a:moveTo>
                    <a:pt x="2374426" y="3185343"/>
                  </a:moveTo>
                  <a:cubicBezTo>
                    <a:pt x="2373156" y="2285663"/>
                    <a:pt x="2357916" y="1069387"/>
                    <a:pt x="2357916" y="171985"/>
                  </a:cubicBezTo>
                  <a:cubicBezTo>
                    <a:pt x="2357916" y="158319"/>
                    <a:pt x="2359186" y="144653"/>
                    <a:pt x="2359186" y="133265"/>
                  </a:cubicBezTo>
                  <a:cubicBezTo>
                    <a:pt x="2357916" y="130987"/>
                    <a:pt x="2356646" y="130987"/>
                    <a:pt x="2355376" y="128710"/>
                  </a:cubicBezTo>
                  <a:cubicBezTo>
                    <a:pt x="2355376" y="128710"/>
                    <a:pt x="2354106" y="130987"/>
                    <a:pt x="2354106" y="133265"/>
                  </a:cubicBezTo>
                  <a:cubicBezTo>
                    <a:pt x="2351566" y="144653"/>
                    <a:pt x="2346486" y="144653"/>
                    <a:pt x="2341406" y="144653"/>
                  </a:cubicBezTo>
                  <a:cubicBezTo>
                    <a:pt x="2335056" y="142376"/>
                    <a:pt x="2328706" y="130987"/>
                    <a:pt x="2321086" y="135543"/>
                  </a:cubicBezTo>
                  <a:cubicBezTo>
                    <a:pt x="2318546" y="137820"/>
                    <a:pt x="2313466" y="133265"/>
                    <a:pt x="2312196" y="128710"/>
                  </a:cubicBezTo>
                  <a:cubicBezTo>
                    <a:pt x="2308386" y="119599"/>
                    <a:pt x="2303306" y="119599"/>
                    <a:pt x="2298226" y="124154"/>
                  </a:cubicBezTo>
                  <a:cubicBezTo>
                    <a:pt x="2295686" y="126432"/>
                    <a:pt x="2293146" y="124154"/>
                    <a:pt x="2290606" y="124154"/>
                  </a:cubicBezTo>
                  <a:cubicBezTo>
                    <a:pt x="2286796" y="124154"/>
                    <a:pt x="2281716" y="121876"/>
                    <a:pt x="2277906" y="119599"/>
                  </a:cubicBezTo>
                  <a:cubicBezTo>
                    <a:pt x="2276636" y="119599"/>
                    <a:pt x="2274096" y="117321"/>
                    <a:pt x="2272826" y="117321"/>
                  </a:cubicBezTo>
                  <a:cubicBezTo>
                    <a:pt x="2269016" y="115043"/>
                    <a:pt x="2265206" y="108210"/>
                    <a:pt x="2261396" y="117321"/>
                  </a:cubicBezTo>
                  <a:cubicBezTo>
                    <a:pt x="2261396" y="117321"/>
                    <a:pt x="2258856" y="117321"/>
                    <a:pt x="2257586" y="115043"/>
                  </a:cubicBezTo>
                  <a:cubicBezTo>
                    <a:pt x="2256316" y="110488"/>
                    <a:pt x="2255046" y="103655"/>
                    <a:pt x="2253776" y="99100"/>
                  </a:cubicBezTo>
                  <a:cubicBezTo>
                    <a:pt x="2251236" y="92267"/>
                    <a:pt x="2251236" y="80878"/>
                    <a:pt x="2247426" y="76323"/>
                  </a:cubicBezTo>
                  <a:cubicBezTo>
                    <a:pt x="2244886" y="74045"/>
                    <a:pt x="2243616" y="71768"/>
                    <a:pt x="2242346" y="67212"/>
                  </a:cubicBezTo>
                  <a:cubicBezTo>
                    <a:pt x="2242346" y="64935"/>
                    <a:pt x="2239806" y="62657"/>
                    <a:pt x="2239806" y="60379"/>
                  </a:cubicBezTo>
                  <a:lnTo>
                    <a:pt x="2235996" y="53546"/>
                  </a:lnTo>
                  <a:cubicBezTo>
                    <a:pt x="2234726" y="48991"/>
                    <a:pt x="2233456" y="42158"/>
                    <a:pt x="2230916" y="39880"/>
                  </a:cubicBezTo>
                  <a:cubicBezTo>
                    <a:pt x="2225836" y="33047"/>
                    <a:pt x="2224566" y="23937"/>
                    <a:pt x="2227106" y="12548"/>
                  </a:cubicBezTo>
                  <a:cubicBezTo>
                    <a:pt x="2223296" y="10271"/>
                    <a:pt x="2220756" y="5715"/>
                    <a:pt x="2216946" y="5715"/>
                  </a:cubicBezTo>
                  <a:cubicBezTo>
                    <a:pt x="2201706" y="7993"/>
                    <a:pt x="2185196" y="12548"/>
                    <a:pt x="2169956" y="14826"/>
                  </a:cubicBezTo>
                  <a:cubicBezTo>
                    <a:pt x="2167416" y="14826"/>
                    <a:pt x="2163606" y="17104"/>
                    <a:pt x="2162336" y="19381"/>
                  </a:cubicBezTo>
                  <a:cubicBezTo>
                    <a:pt x="2152176" y="30770"/>
                    <a:pt x="2142016" y="21659"/>
                    <a:pt x="2131856" y="19381"/>
                  </a:cubicBezTo>
                  <a:cubicBezTo>
                    <a:pt x="2124236" y="19381"/>
                    <a:pt x="2116616" y="12548"/>
                    <a:pt x="2108996" y="10271"/>
                  </a:cubicBezTo>
                  <a:cubicBezTo>
                    <a:pt x="2100106" y="7993"/>
                    <a:pt x="2092486" y="10271"/>
                    <a:pt x="2083596" y="7993"/>
                  </a:cubicBezTo>
                  <a:cubicBezTo>
                    <a:pt x="2082326" y="7993"/>
                    <a:pt x="2081056" y="5715"/>
                    <a:pt x="2079786" y="3438"/>
                  </a:cubicBezTo>
                  <a:cubicBezTo>
                    <a:pt x="2077246" y="-1380"/>
                    <a:pt x="2072166" y="-110"/>
                    <a:pt x="2069626" y="1160"/>
                  </a:cubicBezTo>
                  <a:cubicBezTo>
                    <a:pt x="2065816" y="5715"/>
                    <a:pt x="2064546" y="12548"/>
                    <a:pt x="2062006" y="19381"/>
                  </a:cubicBezTo>
                  <a:cubicBezTo>
                    <a:pt x="2055656" y="21659"/>
                    <a:pt x="2046766" y="23937"/>
                    <a:pt x="2040416" y="30770"/>
                  </a:cubicBezTo>
                  <a:cubicBezTo>
                    <a:pt x="2035336" y="35325"/>
                    <a:pt x="2032796" y="37603"/>
                    <a:pt x="2028986" y="33047"/>
                  </a:cubicBezTo>
                  <a:lnTo>
                    <a:pt x="2027716" y="35325"/>
                  </a:lnTo>
                  <a:cubicBezTo>
                    <a:pt x="2030256" y="39880"/>
                    <a:pt x="2031526" y="46713"/>
                    <a:pt x="2034066" y="51269"/>
                  </a:cubicBezTo>
                  <a:cubicBezTo>
                    <a:pt x="2030256" y="53546"/>
                    <a:pt x="2025176" y="58102"/>
                    <a:pt x="2022636" y="55824"/>
                  </a:cubicBezTo>
                  <a:cubicBezTo>
                    <a:pt x="2016286" y="53546"/>
                    <a:pt x="2013746" y="58102"/>
                    <a:pt x="2008666" y="62657"/>
                  </a:cubicBezTo>
                  <a:cubicBezTo>
                    <a:pt x="2003586" y="69490"/>
                    <a:pt x="1997236" y="74045"/>
                    <a:pt x="1992156" y="78601"/>
                  </a:cubicBezTo>
                  <a:cubicBezTo>
                    <a:pt x="1990886" y="78601"/>
                    <a:pt x="1989616" y="78601"/>
                    <a:pt x="1988346" y="76323"/>
                  </a:cubicBezTo>
                  <a:cubicBezTo>
                    <a:pt x="1987076" y="76323"/>
                    <a:pt x="1985806" y="74045"/>
                    <a:pt x="1985806" y="74045"/>
                  </a:cubicBezTo>
                  <a:cubicBezTo>
                    <a:pt x="1979456" y="78601"/>
                    <a:pt x="1973106" y="83156"/>
                    <a:pt x="1966756" y="78601"/>
                  </a:cubicBezTo>
                  <a:cubicBezTo>
                    <a:pt x="1965486" y="78601"/>
                    <a:pt x="1965486" y="80878"/>
                    <a:pt x="1964216" y="80878"/>
                  </a:cubicBezTo>
                  <a:cubicBezTo>
                    <a:pt x="1956596" y="85434"/>
                    <a:pt x="1951516" y="101377"/>
                    <a:pt x="1941356" y="101377"/>
                  </a:cubicBezTo>
                  <a:cubicBezTo>
                    <a:pt x="1933736" y="101377"/>
                    <a:pt x="1926116" y="112766"/>
                    <a:pt x="1918496" y="112766"/>
                  </a:cubicBezTo>
                  <a:cubicBezTo>
                    <a:pt x="1909606" y="115043"/>
                    <a:pt x="1901986" y="119599"/>
                    <a:pt x="1894366" y="126432"/>
                  </a:cubicBezTo>
                  <a:cubicBezTo>
                    <a:pt x="1891826" y="128710"/>
                    <a:pt x="1889286" y="128710"/>
                    <a:pt x="1888016" y="128710"/>
                  </a:cubicBezTo>
                  <a:cubicBezTo>
                    <a:pt x="1881666" y="124154"/>
                    <a:pt x="1877856" y="130987"/>
                    <a:pt x="1875316" y="137820"/>
                  </a:cubicBezTo>
                  <a:cubicBezTo>
                    <a:pt x="1868966" y="153764"/>
                    <a:pt x="1858806" y="158319"/>
                    <a:pt x="1849916" y="162875"/>
                  </a:cubicBezTo>
                  <a:cubicBezTo>
                    <a:pt x="1838486" y="167430"/>
                    <a:pt x="1827056" y="169708"/>
                    <a:pt x="1815626" y="171985"/>
                  </a:cubicBezTo>
                  <a:cubicBezTo>
                    <a:pt x="1814356" y="171985"/>
                    <a:pt x="1813086" y="178818"/>
                    <a:pt x="1810546" y="181096"/>
                  </a:cubicBezTo>
                  <a:cubicBezTo>
                    <a:pt x="1809276" y="181096"/>
                    <a:pt x="1808006" y="178818"/>
                    <a:pt x="1808006" y="178818"/>
                  </a:cubicBezTo>
                  <a:cubicBezTo>
                    <a:pt x="1801656" y="192484"/>
                    <a:pt x="1797846" y="212983"/>
                    <a:pt x="1785146" y="210706"/>
                  </a:cubicBezTo>
                  <a:lnTo>
                    <a:pt x="1783876" y="210706"/>
                  </a:lnTo>
                  <a:cubicBezTo>
                    <a:pt x="1773716" y="222094"/>
                    <a:pt x="1763556" y="217539"/>
                    <a:pt x="1754666" y="212983"/>
                  </a:cubicBezTo>
                  <a:cubicBezTo>
                    <a:pt x="1752126" y="212983"/>
                    <a:pt x="1748316" y="208428"/>
                    <a:pt x="1747046" y="203873"/>
                  </a:cubicBezTo>
                  <a:cubicBezTo>
                    <a:pt x="1743236" y="190207"/>
                    <a:pt x="1733076" y="185651"/>
                    <a:pt x="1725456" y="190207"/>
                  </a:cubicBezTo>
                  <a:cubicBezTo>
                    <a:pt x="1719106" y="194762"/>
                    <a:pt x="1712756" y="197040"/>
                    <a:pt x="1706406" y="201595"/>
                  </a:cubicBezTo>
                  <a:cubicBezTo>
                    <a:pt x="1696246" y="206150"/>
                    <a:pt x="1687356" y="208428"/>
                    <a:pt x="1677196" y="199317"/>
                  </a:cubicBezTo>
                  <a:cubicBezTo>
                    <a:pt x="1667036" y="190207"/>
                    <a:pt x="1659416" y="197040"/>
                    <a:pt x="1654336" y="217539"/>
                  </a:cubicBezTo>
                  <a:cubicBezTo>
                    <a:pt x="1650526" y="231205"/>
                    <a:pt x="1640366" y="233482"/>
                    <a:pt x="1634016" y="222094"/>
                  </a:cubicBezTo>
                  <a:cubicBezTo>
                    <a:pt x="1630206" y="215261"/>
                    <a:pt x="1627666" y="217539"/>
                    <a:pt x="1623856" y="222094"/>
                  </a:cubicBezTo>
                  <a:lnTo>
                    <a:pt x="1616236" y="235760"/>
                  </a:lnTo>
                  <a:cubicBezTo>
                    <a:pt x="1614966" y="238038"/>
                    <a:pt x="1612426" y="238038"/>
                    <a:pt x="1611156" y="238038"/>
                  </a:cubicBezTo>
                  <a:lnTo>
                    <a:pt x="1603536" y="238038"/>
                  </a:lnTo>
                  <a:cubicBezTo>
                    <a:pt x="1598456" y="238038"/>
                    <a:pt x="1593376" y="235760"/>
                    <a:pt x="1588296" y="233482"/>
                  </a:cubicBezTo>
                  <a:cubicBezTo>
                    <a:pt x="1581946" y="231205"/>
                    <a:pt x="1576866" y="224372"/>
                    <a:pt x="1570516" y="222094"/>
                  </a:cubicBezTo>
                  <a:cubicBezTo>
                    <a:pt x="1560356" y="219816"/>
                    <a:pt x="1557816" y="203873"/>
                    <a:pt x="1554006" y="192484"/>
                  </a:cubicBezTo>
                  <a:cubicBezTo>
                    <a:pt x="1551466" y="185651"/>
                    <a:pt x="1546386" y="176541"/>
                    <a:pt x="1541306" y="178818"/>
                  </a:cubicBezTo>
                  <a:cubicBezTo>
                    <a:pt x="1536226" y="183374"/>
                    <a:pt x="1531146" y="178818"/>
                    <a:pt x="1527336" y="176541"/>
                  </a:cubicBezTo>
                  <a:cubicBezTo>
                    <a:pt x="1526066" y="176541"/>
                    <a:pt x="1523526" y="174263"/>
                    <a:pt x="1522256" y="174263"/>
                  </a:cubicBezTo>
                  <a:cubicBezTo>
                    <a:pt x="1513366" y="169708"/>
                    <a:pt x="1507016" y="178818"/>
                    <a:pt x="1500666" y="190207"/>
                  </a:cubicBezTo>
                  <a:lnTo>
                    <a:pt x="1495586" y="199317"/>
                  </a:lnTo>
                  <a:cubicBezTo>
                    <a:pt x="1494316" y="201595"/>
                    <a:pt x="1494316" y="206150"/>
                    <a:pt x="1493046" y="208428"/>
                  </a:cubicBezTo>
                  <a:cubicBezTo>
                    <a:pt x="1485426" y="219816"/>
                    <a:pt x="1477806" y="215261"/>
                    <a:pt x="1468916" y="208428"/>
                  </a:cubicBezTo>
                  <a:cubicBezTo>
                    <a:pt x="1461296" y="201595"/>
                    <a:pt x="1452406" y="208428"/>
                    <a:pt x="1449866" y="222094"/>
                  </a:cubicBezTo>
                  <a:cubicBezTo>
                    <a:pt x="1448596" y="231205"/>
                    <a:pt x="1447326" y="238038"/>
                    <a:pt x="1440976" y="242593"/>
                  </a:cubicBezTo>
                  <a:cubicBezTo>
                    <a:pt x="1434626" y="249426"/>
                    <a:pt x="1427006" y="253981"/>
                    <a:pt x="1425736" y="269925"/>
                  </a:cubicBezTo>
                  <a:cubicBezTo>
                    <a:pt x="1425736" y="272203"/>
                    <a:pt x="1424466" y="274480"/>
                    <a:pt x="1423196" y="274480"/>
                  </a:cubicBezTo>
                  <a:cubicBezTo>
                    <a:pt x="1419386" y="276758"/>
                    <a:pt x="1416846" y="279036"/>
                    <a:pt x="1413036" y="281313"/>
                  </a:cubicBezTo>
                  <a:lnTo>
                    <a:pt x="1401606" y="281313"/>
                  </a:lnTo>
                  <a:cubicBezTo>
                    <a:pt x="1393986" y="279036"/>
                    <a:pt x="1386366" y="274480"/>
                    <a:pt x="1378746" y="272203"/>
                  </a:cubicBezTo>
                  <a:cubicBezTo>
                    <a:pt x="1369856" y="269925"/>
                    <a:pt x="1362236" y="279036"/>
                    <a:pt x="1353346" y="281313"/>
                  </a:cubicBezTo>
                  <a:lnTo>
                    <a:pt x="1352076" y="283591"/>
                  </a:lnTo>
                  <a:cubicBezTo>
                    <a:pt x="1349536" y="290424"/>
                    <a:pt x="1345726" y="288146"/>
                    <a:pt x="1343186" y="283591"/>
                  </a:cubicBezTo>
                  <a:cubicBezTo>
                    <a:pt x="1338106" y="274480"/>
                    <a:pt x="1329216" y="272203"/>
                    <a:pt x="1322866" y="276758"/>
                  </a:cubicBezTo>
                  <a:cubicBezTo>
                    <a:pt x="1315246" y="283591"/>
                    <a:pt x="1307626" y="288146"/>
                    <a:pt x="1300006" y="292702"/>
                  </a:cubicBezTo>
                  <a:cubicBezTo>
                    <a:pt x="1297466" y="292702"/>
                    <a:pt x="1294926" y="290424"/>
                    <a:pt x="1293656" y="290424"/>
                  </a:cubicBezTo>
                  <a:cubicBezTo>
                    <a:pt x="1291116" y="290424"/>
                    <a:pt x="1287306" y="288146"/>
                    <a:pt x="1286036" y="290424"/>
                  </a:cubicBezTo>
                  <a:cubicBezTo>
                    <a:pt x="1275876" y="304090"/>
                    <a:pt x="1265716" y="299535"/>
                    <a:pt x="1256826" y="290424"/>
                  </a:cubicBezTo>
                  <a:cubicBezTo>
                    <a:pt x="1251746" y="285869"/>
                    <a:pt x="1244126" y="281313"/>
                    <a:pt x="1241586" y="267647"/>
                  </a:cubicBezTo>
                  <a:cubicBezTo>
                    <a:pt x="1240316" y="258537"/>
                    <a:pt x="1235236" y="249426"/>
                    <a:pt x="1231426" y="242593"/>
                  </a:cubicBezTo>
                  <a:cubicBezTo>
                    <a:pt x="1225076" y="231205"/>
                    <a:pt x="1218726" y="215261"/>
                    <a:pt x="1207296" y="215261"/>
                  </a:cubicBezTo>
                  <a:cubicBezTo>
                    <a:pt x="1204756" y="215261"/>
                    <a:pt x="1202216" y="206150"/>
                    <a:pt x="1200946" y="208428"/>
                  </a:cubicBezTo>
                  <a:cubicBezTo>
                    <a:pt x="1195866" y="210706"/>
                    <a:pt x="1195866" y="206150"/>
                    <a:pt x="1193326" y="201595"/>
                  </a:cubicBezTo>
                  <a:cubicBezTo>
                    <a:pt x="1190786" y="197040"/>
                    <a:pt x="1186976" y="192484"/>
                    <a:pt x="1184436" y="185651"/>
                  </a:cubicBezTo>
                  <a:cubicBezTo>
                    <a:pt x="1180626" y="176541"/>
                    <a:pt x="1176816" y="165152"/>
                    <a:pt x="1173006" y="156042"/>
                  </a:cubicBezTo>
                  <a:cubicBezTo>
                    <a:pt x="1169196" y="146931"/>
                    <a:pt x="1166656" y="135543"/>
                    <a:pt x="1162846" y="126432"/>
                  </a:cubicBezTo>
                  <a:cubicBezTo>
                    <a:pt x="1161576" y="124154"/>
                    <a:pt x="1157766" y="121876"/>
                    <a:pt x="1156496" y="124154"/>
                  </a:cubicBezTo>
                  <a:lnTo>
                    <a:pt x="1141256" y="137820"/>
                  </a:lnTo>
                  <a:cubicBezTo>
                    <a:pt x="1138716" y="140098"/>
                    <a:pt x="1137446" y="144653"/>
                    <a:pt x="1136176" y="149209"/>
                  </a:cubicBezTo>
                  <a:lnTo>
                    <a:pt x="1134906" y="146931"/>
                  </a:lnTo>
                  <a:cubicBezTo>
                    <a:pt x="1136176" y="140098"/>
                    <a:pt x="1137446" y="133265"/>
                    <a:pt x="1138716" y="130987"/>
                  </a:cubicBezTo>
                  <a:lnTo>
                    <a:pt x="1123476" y="124154"/>
                  </a:lnTo>
                  <a:cubicBezTo>
                    <a:pt x="1119666" y="121876"/>
                    <a:pt x="1113316" y="121876"/>
                    <a:pt x="1110776" y="121876"/>
                  </a:cubicBezTo>
                  <a:lnTo>
                    <a:pt x="1090456" y="121876"/>
                  </a:lnTo>
                  <a:cubicBezTo>
                    <a:pt x="1082836" y="121876"/>
                    <a:pt x="1076486" y="119599"/>
                    <a:pt x="1068866" y="121876"/>
                  </a:cubicBezTo>
                  <a:cubicBezTo>
                    <a:pt x="1063786" y="124154"/>
                    <a:pt x="1059976" y="119599"/>
                    <a:pt x="1056166" y="115043"/>
                  </a:cubicBezTo>
                  <a:cubicBezTo>
                    <a:pt x="1046006" y="101377"/>
                    <a:pt x="1035846" y="85434"/>
                    <a:pt x="1021876" y="92267"/>
                  </a:cubicBezTo>
                  <a:cubicBezTo>
                    <a:pt x="1020606" y="92267"/>
                    <a:pt x="1018066" y="89989"/>
                    <a:pt x="1016796" y="87711"/>
                  </a:cubicBezTo>
                  <a:cubicBezTo>
                    <a:pt x="1012986" y="85434"/>
                    <a:pt x="1010446" y="80878"/>
                    <a:pt x="1005366" y="76323"/>
                  </a:cubicBezTo>
                  <a:cubicBezTo>
                    <a:pt x="1005366" y="83156"/>
                    <a:pt x="1005366" y="85434"/>
                    <a:pt x="1006636" y="89989"/>
                  </a:cubicBezTo>
                  <a:cubicBezTo>
                    <a:pt x="1004096" y="94544"/>
                    <a:pt x="1002826" y="92267"/>
                    <a:pt x="1001556" y="89989"/>
                  </a:cubicBezTo>
                  <a:cubicBezTo>
                    <a:pt x="1000286" y="92267"/>
                    <a:pt x="999016" y="96822"/>
                    <a:pt x="997746" y="96822"/>
                  </a:cubicBezTo>
                  <a:cubicBezTo>
                    <a:pt x="991396" y="101377"/>
                    <a:pt x="985046" y="103655"/>
                    <a:pt x="978696" y="108210"/>
                  </a:cubicBezTo>
                  <a:cubicBezTo>
                    <a:pt x="976156" y="110488"/>
                    <a:pt x="973616" y="112766"/>
                    <a:pt x="972346" y="115043"/>
                  </a:cubicBezTo>
                  <a:cubicBezTo>
                    <a:pt x="967266" y="121877"/>
                    <a:pt x="963456" y="133265"/>
                    <a:pt x="954566" y="130987"/>
                  </a:cubicBezTo>
                  <a:cubicBezTo>
                    <a:pt x="953296" y="130987"/>
                    <a:pt x="950756" y="135543"/>
                    <a:pt x="948216" y="135543"/>
                  </a:cubicBezTo>
                  <a:cubicBezTo>
                    <a:pt x="945676" y="137820"/>
                    <a:pt x="941866" y="137820"/>
                    <a:pt x="939326" y="140098"/>
                  </a:cubicBezTo>
                  <a:lnTo>
                    <a:pt x="936786" y="140098"/>
                  </a:lnTo>
                  <a:cubicBezTo>
                    <a:pt x="929166" y="144653"/>
                    <a:pt x="922816" y="149209"/>
                    <a:pt x="915196" y="151486"/>
                  </a:cubicBezTo>
                  <a:lnTo>
                    <a:pt x="910116" y="151486"/>
                  </a:lnTo>
                  <a:cubicBezTo>
                    <a:pt x="903766" y="151486"/>
                    <a:pt x="898686" y="149209"/>
                    <a:pt x="892336" y="149209"/>
                  </a:cubicBezTo>
                  <a:cubicBezTo>
                    <a:pt x="885986" y="149209"/>
                    <a:pt x="879636" y="153764"/>
                    <a:pt x="873286" y="153764"/>
                  </a:cubicBezTo>
                  <a:cubicBezTo>
                    <a:pt x="865666" y="153764"/>
                    <a:pt x="856776" y="153764"/>
                    <a:pt x="850426" y="144653"/>
                  </a:cubicBezTo>
                  <a:cubicBezTo>
                    <a:pt x="849156" y="142376"/>
                    <a:pt x="845346" y="142376"/>
                    <a:pt x="842806" y="144653"/>
                  </a:cubicBezTo>
                  <a:cubicBezTo>
                    <a:pt x="833916" y="146931"/>
                    <a:pt x="825026" y="149209"/>
                    <a:pt x="817406" y="153764"/>
                  </a:cubicBezTo>
                  <a:cubicBezTo>
                    <a:pt x="809786" y="158319"/>
                    <a:pt x="805976" y="153764"/>
                    <a:pt x="803436" y="142376"/>
                  </a:cubicBezTo>
                  <a:cubicBezTo>
                    <a:pt x="802166" y="137820"/>
                    <a:pt x="799626" y="133265"/>
                    <a:pt x="797086" y="128710"/>
                  </a:cubicBezTo>
                  <a:cubicBezTo>
                    <a:pt x="793276" y="124154"/>
                    <a:pt x="789466" y="117321"/>
                    <a:pt x="785656" y="117321"/>
                  </a:cubicBezTo>
                  <a:cubicBezTo>
                    <a:pt x="776766" y="117321"/>
                    <a:pt x="771686" y="108210"/>
                    <a:pt x="765336" y="101377"/>
                  </a:cubicBezTo>
                  <a:cubicBezTo>
                    <a:pt x="755176" y="89989"/>
                    <a:pt x="746286" y="76323"/>
                    <a:pt x="733586" y="78601"/>
                  </a:cubicBezTo>
                  <a:lnTo>
                    <a:pt x="733586" y="67212"/>
                  </a:lnTo>
                  <a:cubicBezTo>
                    <a:pt x="736126" y="67212"/>
                    <a:pt x="738666" y="67212"/>
                    <a:pt x="741206" y="64935"/>
                  </a:cubicBezTo>
                  <a:cubicBezTo>
                    <a:pt x="737396" y="60379"/>
                    <a:pt x="737396" y="53546"/>
                    <a:pt x="734856" y="48991"/>
                  </a:cubicBezTo>
                  <a:cubicBezTo>
                    <a:pt x="729776" y="42158"/>
                    <a:pt x="724696" y="39880"/>
                    <a:pt x="719616" y="35325"/>
                  </a:cubicBezTo>
                  <a:cubicBezTo>
                    <a:pt x="715806" y="33047"/>
                    <a:pt x="710726" y="33047"/>
                    <a:pt x="713266" y="44436"/>
                  </a:cubicBezTo>
                  <a:cubicBezTo>
                    <a:pt x="706916" y="46713"/>
                    <a:pt x="701836" y="46713"/>
                    <a:pt x="699296" y="51269"/>
                  </a:cubicBezTo>
                  <a:cubicBezTo>
                    <a:pt x="694216" y="58102"/>
                    <a:pt x="689136" y="53546"/>
                    <a:pt x="685326" y="48991"/>
                  </a:cubicBezTo>
                  <a:cubicBezTo>
                    <a:pt x="682786" y="46713"/>
                    <a:pt x="680246" y="44436"/>
                    <a:pt x="677706" y="46713"/>
                  </a:cubicBezTo>
                  <a:cubicBezTo>
                    <a:pt x="662466" y="60379"/>
                    <a:pt x="647226" y="53546"/>
                    <a:pt x="631986" y="53546"/>
                  </a:cubicBezTo>
                  <a:cubicBezTo>
                    <a:pt x="629446" y="53546"/>
                    <a:pt x="626906" y="51269"/>
                    <a:pt x="623096" y="51269"/>
                  </a:cubicBezTo>
                  <a:cubicBezTo>
                    <a:pt x="618016" y="48991"/>
                    <a:pt x="614206" y="44436"/>
                    <a:pt x="609126" y="42158"/>
                  </a:cubicBezTo>
                  <a:cubicBezTo>
                    <a:pt x="604046" y="39880"/>
                    <a:pt x="597696" y="37603"/>
                    <a:pt x="592616" y="35325"/>
                  </a:cubicBezTo>
                  <a:lnTo>
                    <a:pt x="588806" y="35325"/>
                  </a:lnTo>
                  <a:cubicBezTo>
                    <a:pt x="579916" y="35325"/>
                    <a:pt x="571026" y="37603"/>
                    <a:pt x="563406" y="37603"/>
                  </a:cubicBezTo>
                  <a:cubicBezTo>
                    <a:pt x="557056" y="37603"/>
                    <a:pt x="550706" y="33047"/>
                    <a:pt x="543086" y="30770"/>
                  </a:cubicBezTo>
                  <a:cubicBezTo>
                    <a:pt x="541816" y="12548"/>
                    <a:pt x="531656" y="17104"/>
                    <a:pt x="525306" y="7993"/>
                  </a:cubicBezTo>
                  <a:cubicBezTo>
                    <a:pt x="524036" y="5715"/>
                    <a:pt x="521496" y="7993"/>
                    <a:pt x="520226" y="7993"/>
                  </a:cubicBezTo>
                  <a:cubicBezTo>
                    <a:pt x="512606" y="5715"/>
                    <a:pt x="507526" y="12548"/>
                    <a:pt x="504986" y="23937"/>
                  </a:cubicBezTo>
                  <a:cubicBezTo>
                    <a:pt x="501176" y="35325"/>
                    <a:pt x="491016" y="39880"/>
                    <a:pt x="494826" y="58102"/>
                  </a:cubicBezTo>
                  <a:cubicBezTo>
                    <a:pt x="496096" y="60379"/>
                    <a:pt x="498636" y="62657"/>
                    <a:pt x="499906" y="67212"/>
                  </a:cubicBezTo>
                  <a:cubicBezTo>
                    <a:pt x="499906" y="74045"/>
                    <a:pt x="498636" y="78601"/>
                    <a:pt x="494826" y="76323"/>
                  </a:cubicBezTo>
                  <a:cubicBezTo>
                    <a:pt x="493556" y="76323"/>
                    <a:pt x="492286" y="80878"/>
                    <a:pt x="491016" y="83156"/>
                  </a:cubicBezTo>
                  <a:cubicBezTo>
                    <a:pt x="489746" y="85434"/>
                    <a:pt x="489746" y="89989"/>
                    <a:pt x="488476" y="89989"/>
                  </a:cubicBezTo>
                  <a:cubicBezTo>
                    <a:pt x="480856" y="94544"/>
                    <a:pt x="475776" y="105933"/>
                    <a:pt x="466886" y="103655"/>
                  </a:cubicBezTo>
                  <a:lnTo>
                    <a:pt x="464346" y="103655"/>
                  </a:lnTo>
                  <a:cubicBezTo>
                    <a:pt x="456726" y="115043"/>
                    <a:pt x="449106" y="112766"/>
                    <a:pt x="440216" y="110488"/>
                  </a:cubicBezTo>
                  <a:cubicBezTo>
                    <a:pt x="436406" y="108210"/>
                    <a:pt x="431326" y="110488"/>
                    <a:pt x="426246" y="110488"/>
                  </a:cubicBezTo>
                  <a:cubicBezTo>
                    <a:pt x="422436" y="110488"/>
                    <a:pt x="418626" y="110488"/>
                    <a:pt x="414816" y="105933"/>
                  </a:cubicBezTo>
                  <a:cubicBezTo>
                    <a:pt x="409736" y="101377"/>
                    <a:pt x="404656" y="94544"/>
                    <a:pt x="399576" y="89989"/>
                  </a:cubicBezTo>
                  <a:cubicBezTo>
                    <a:pt x="394496" y="85434"/>
                    <a:pt x="388146" y="85434"/>
                    <a:pt x="388146" y="69490"/>
                  </a:cubicBezTo>
                  <a:cubicBezTo>
                    <a:pt x="388146" y="67212"/>
                    <a:pt x="385606" y="64935"/>
                    <a:pt x="385606" y="62657"/>
                  </a:cubicBezTo>
                  <a:cubicBezTo>
                    <a:pt x="376716" y="76323"/>
                    <a:pt x="369096" y="87711"/>
                    <a:pt x="361476" y="99100"/>
                  </a:cubicBezTo>
                  <a:cubicBezTo>
                    <a:pt x="357666" y="105933"/>
                    <a:pt x="352586" y="115043"/>
                    <a:pt x="355126" y="126432"/>
                  </a:cubicBezTo>
                  <a:cubicBezTo>
                    <a:pt x="355126" y="128710"/>
                    <a:pt x="353856" y="130987"/>
                    <a:pt x="353856" y="133265"/>
                  </a:cubicBezTo>
                  <a:cubicBezTo>
                    <a:pt x="352586" y="137820"/>
                    <a:pt x="351316" y="142376"/>
                    <a:pt x="348776" y="144653"/>
                  </a:cubicBezTo>
                  <a:cubicBezTo>
                    <a:pt x="346236" y="151486"/>
                    <a:pt x="343696" y="158319"/>
                    <a:pt x="341156" y="167430"/>
                  </a:cubicBezTo>
                  <a:lnTo>
                    <a:pt x="333536" y="181096"/>
                  </a:lnTo>
                  <a:cubicBezTo>
                    <a:pt x="330996" y="187929"/>
                    <a:pt x="328456" y="194762"/>
                    <a:pt x="324646" y="199317"/>
                  </a:cubicBezTo>
                  <a:cubicBezTo>
                    <a:pt x="315756" y="212983"/>
                    <a:pt x="306866" y="226649"/>
                    <a:pt x="296706" y="240315"/>
                  </a:cubicBezTo>
                  <a:cubicBezTo>
                    <a:pt x="291626" y="249426"/>
                    <a:pt x="285276" y="256259"/>
                    <a:pt x="280196" y="265370"/>
                  </a:cubicBezTo>
                  <a:cubicBezTo>
                    <a:pt x="271306" y="279036"/>
                    <a:pt x="261146" y="290424"/>
                    <a:pt x="256066" y="310923"/>
                  </a:cubicBezTo>
                  <a:cubicBezTo>
                    <a:pt x="256066" y="313201"/>
                    <a:pt x="253526" y="315478"/>
                    <a:pt x="252256" y="317756"/>
                  </a:cubicBezTo>
                  <a:cubicBezTo>
                    <a:pt x="245906" y="326867"/>
                    <a:pt x="235746" y="326867"/>
                    <a:pt x="235746" y="345088"/>
                  </a:cubicBezTo>
                  <a:cubicBezTo>
                    <a:pt x="225586" y="345088"/>
                    <a:pt x="220506" y="358754"/>
                    <a:pt x="215426" y="370143"/>
                  </a:cubicBezTo>
                  <a:cubicBezTo>
                    <a:pt x="211616" y="379253"/>
                    <a:pt x="207806" y="390642"/>
                    <a:pt x="202726" y="397475"/>
                  </a:cubicBezTo>
                  <a:cubicBezTo>
                    <a:pt x="197646" y="402030"/>
                    <a:pt x="191296" y="399752"/>
                    <a:pt x="184946" y="399752"/>
                  </a:cubicBezTo>
                  <a:cubicBezTo>
                    <a:pt x="182406" y="399752"/>
                    <a:pt x="179866" y="399752"/>
                    <a:pt x="179866" y="402030"/>
                  </a:cubicBezTo>
                  <a:cubicBezTo>
                    <a:pt x="174786" y="411141"/>
                    <a:pt x="168436" y="417974"/>
                    <a:pt x="164626" y="429362"/>
                  </a:cubicBezTo>
                  <a:cubicBezTo>
                    <a:pt x="160816" y="440750"/>
                    <a:pt x="157006" y="447583"/>
                    <a:pt x="150656" y="449861"/>
                  </a:cubicBezTo>
                  <a:cubicBezTo>
                    <a:pt x="144306" y="452139"/>
                    <a:pt x="137956" y="463527"/>
                    <a:pt x="129066" y="456694"/>
                  </a:cubicBezTo>
                  <a:cubicBezTo>
                    <a:pt x="121446" y="452139"/>
                    <a:pt x="112556" y="456694"/>
                    <a:pt x="107476" y="447583"/>
                  </a:cubicBezTo>
                  <a:cubicBezTo>
                    <a:pt x="97316" y="449861"/>
                    <a:pt x="89696" y="454416"/>
                    <a:pt x="80806" y="456694"/>
                  </a:cubicBezTo>
                  <a:cubicBezTo>
                    <a:pt x="70646" y="461249"/>
                    <a:pt x="59216" y="458972"/>
                    <a:pt x="50326" y="472638"/>
                  </a:cubicBezTo>
                  <a:cubicBezTo>
                    <a:pt x="42706" y="484026"/>
                    <a:pt x="36356" y="495414"/>
                    <a:pt x="24926" y="493137"/>
                  </a:cubicBezTo>
                  <a:cubicBezTo>
                    <a:pt x="26196" y="506803"/>
                    <a:pt x="27466" y="518191"/>
                    <a:pt x="28736" y="531857"/>
                  </a:cubicBezTo>
                  <a:cubicBezTo>
                    <a:pt x="31276" y="568300"/>
                    <a:pt x="33816" y="604743"/>
                    <a:pt x="35086" y="641185"/>
                  </a:cubicBezTo>
                  <a:cubicBezTo>
                    <a:pt x="38896" y="686739"/>
                    <a:pt x="40166" y="730014"/>
                    <a:pt x="37626" y="773290"/>
                  </a:cubicBezTo>
                  <a:cubicBezTo>
                    <a:pt x="35086" y="834787"/>
                    <a:pt x="23656" y="2939354"/>
                    <a:pt x="12226" y="2996296"/>
                  </a:cubicBezTo>
                  <a:lnTo>
                    <a:pt x="796" y="3044127"/>
                  </a:lnTo>
                  <a:cubicBezTo>
                    <a:pt x="-1744" y="3055515"/>
                    <a:pt x="2066" y="3062348"/>
                    <a:pt x="8416" y="3064626"/>
                  </a:cubicBezTo>
                  <a:cubicBezTo>
                    <a:pt x="16036" y="3066904"/>
                    <a:pt x="18576" y="3076014"/>
                    <a:pt x="21116" y="3087403"/>
                  </a:cubicBezTo>
                  <a:cubicBezTo>
                    <a:pt x="23656" y="3105624"/>
                    <a:pt x="19846" y="3123846"/>
                    <a:pt x="24926" y="3142067"/>
                  </a:cubicBezTo>
                  <a:cubicBezTo>
                    <a:pt x="27466" y="3151178"/>
                    <a:pt x="24926" y="3167121"/>
                    <a:pt x="23656" y="3180787"/>
                  </a:cubicBezTo>
                  <a:cubicBezTo>
                    <a:pt x="22386" y="3199008"/>
                    <a:pt x="24926" y="3217230"/>
                    <a:pt x="28736" y="3233173"/>
                  </a:cubicBezTo>
                  <a:cubicBezTo>
                    <a:pt x="37626" y="3260506"/>
                    <a:pt x="38896" y="3292393"/>
                    <a:pt x="38896" y="3322003"/>
                  </a:cubicBezTo>
                  <a:cubicBezTo>
                    <a:pt x="38896" y="3328836"/>
                    <a:pt x="40166" y="3335668"/>
                    <a:pt x="41436" y="3340224"/>
                  </a:cubicBezTo>
                  <a:cubicBezTo>
                    <a:pt x="43976" y="3344780"/>
                    <a:pt x="49056" y="3349335"/>
                    <a:pt x="54136" y="3351612"/>
                  </a:cubicBezTo>
                  <a:lnTo>
                    <a:pt x="84616" y="3378945"/>
                  </a:lnTo>
                  <a:cubicBezTo>
                    <a:pt x="98586" y="3392610"/>
                    <a:pt x="110016" y="3390333"/>
                    <a:pt x="122716" y="3374389"/>
                  </a:cubicBezTo>
                  <a:cubicBezTo>
                    <a:pt x="123986" y="3372112"/>
                    <a:pt x="127796" y="3369833"/>
                    <a:pt x="129066" y="3369833"/>
                  </a:cubicBezTo>
                  <a:cubicBezTo>
                    <a:pt x="137956" y="3372112"/>
                    <a:pt x="146846" y="3372112"/>
                    <a:pt x="154466" y="3385777"/>
                  </a:cubicBezTo>
                  <a:cubicBezTo>
                    <a:pt x="163356" y="3399443"/>
                    <a:pt x="176056" y="3408554"/>
                    <a:pt x="186216" y="3419943"/>
                  </a:cubicBezTo>
                  <a:cubicBezTo>
                    <a:pt x="192566" y="3426775"/>
                    <a:pt x="200186" y="3435886"/>
                    <a:pt x="203996" y="3444997"/>
                  </a:cubicBezTo>
                  <a:cubicBezTo>
                    <a:pt x="206536" y="3449552"/>
                    <a:pt x="209076" y="3454108"/>
                    <a:pt x="211616" y="3456385"/>
                  </a:cubicBezTo>
                  <a:cubicBezTo>
                    <a:pt x="225586" y="3465496"/>
                    <a:pt x="233206" y="3488273"/>
                    <a:pt x="242096" y="3506494"/>
                  </a:cubicBezTo>
                  <a:cubicBezTo>
                    <a:pt x="249716" y="3522438"/>
                    <a:pt x="259876" y="3531548"/>
                    <a:pt x="271306" y="3533826"/>
                  </a:cubicBezTo>
                  <a:cubicBezTo>
                    <a:pt x="284006" y="3538381"/>
                    <a:pt x="296706" y="3540659"/>
                    <a:pt x="309406" y="3545215"/>
                  </a:cubicBezTo>
                  <a:cubicBezTo>
                    <a:pt x="314486" y="3547492"/>
                    <a:pt x="320836" y="3549770"/>
                    <a:pt x="325916" y="3554325"/>
                  </a:cubicBezTo>
                  <a:cubicBezTo>
                    <a:pt x="332266" y="3558880"/>
                    <a:pt x="338616" y="3558880"/>
                    <a:pt x="343696" y="3565713"/>
                  </a:cubicBezTo>
                  <a:cubicBezTo>
                    <a:pt x="351316" y="3577102"/>
                    <a:pt x="358936" y="3583935"/>
                    <a:pt x="369096" y="3579380"/>
                  </a:cubicBezTo>
                  <a:cubicBezTo>
                    <a:pt x="372906" y="3577102"/>
                    <a:pt x="377986" y="3581657"/>
                    <a:pt x="381796" y="3583935"/>
                  </a:cubicBezTo>
                  <a:cubicBezTo>
                    <a:pt x="383066" y="3583935"/>
                    <a:pt x="384336" y="3586212"/>
                    <a:pt x="385606" y="3586212"/>
                  </a:cubicBezTo>
                  <a:cubicBezTo>
                    <a:pt x="399576" y="3588490"/>
                    <a:pt x="412276" y="3583935"/>
                    <a:pt x="424976" y="3579380"/>
                  </a:cubicBezTo>
                  <a:cubicBezTo>
                    <a:pt x="430056" y="3577102"/>
                    <a:pt x="435136" y="3574824"/>
                    <a:pt x="440216" y="3570269"/>
                  </a:cubicBezTo>
                  <a:cubicBezTo>
                    <a:pt x="454186" y="3558880"/>
                    <a:pt x="468156" y="3547492"/>
                    <a:pt x="480856" y="3533826"/>
                  </a:cubicBezTo>
                  <a:cubicBezTo>
                    <a:pt x="489746" y="3524715"/>
                    <a:pt x="498636" y="3515605"/>
                    <a:pt x="508796" y="3524715"/>
                  </a:cubicBezTo>
                  <a:lnTo>
                    <a:pt x="513876" y="3524715"/>
                  </a:lnTo>
                  <a:cubicBezTo>
                    <a:pt x="522766" y="3524715"/>
                    <a:pt x="531656" y="3522438"/>
                    <a:pt x="539276" y="3520160"/>
                  </a:cubicBezTo>
                  <a:cubicBezTo>
                    <a:pt x="540546" y="3520160"/>
                    <a:pt x="543086" y="3520160"/>
                    <a:pt x="543086" y="3517882"/>
                  </a:cubicBezTo>
                  <a:cubicBezTo>
                    <a:pt x="546896" y="3508771"/>
                    <a:pt x="553246" y="3508771"/>
                    <a:pt x="559596" y="3506494"/>
                  </a:cubicBezTo>
                  <a:cubicBezTo>
                    <a:pt x="569756" y="3504216"/>
                    <a:pt x="579916" y="3504216"/>
                    <a:pt x="587536" y="3492828"/>
                  </a:cubicBezTo>
                  <a:cubicBezTo>
                    <a:pt x="595156" y="3483717"/>
                    <a:pt x="602776" y="3481440"/>
                    <a:pt x="611666" y="3479162"/>
                  </a:cubicBezTo>
                  <a:cubicBezTo>
                    <a:pt x="612936" y="3479162"/>
                    <a:pt x="615476" y="3476884"/>
                    <a:pt x="616746" y="3476884"/>
                  </a:cubicBezTo>
                  <a:cubicBezTo>
                    <a:pt x="623096" y="3474607"/>
                    <a:pt x="629446" y="3467774"/>
                    <a:pt x="634526" y="3470051"/>
                  </a:cubicBezTo>
                  <a:cubicBezTo>
                    <a:pt x="645956" y="3474607"/>
                    <a:pt x="651036" y="3467774"/>
                    <a:pt x="658656" y="3449552"/>
                  </a:cubicBezTo>
                  <a:cubicBezTo>
                    <a:pt x="659926" y="3444997"/>
                    <a:pt x="663736" y="3442719"/>
                    <a:pt x="666276" y="3440442"/>
                  </a:cubicBezTo>
                  <a:cubicBezTo>
                    <a:pt x="672626" y="3438164"/>
                    <a:pt x="678976" y="3440442"/>
                    <a:pt x="685326" y="3438164"/>
                  </a:cubicBezTo>
                  <a:cubicBezTo>
                    <a:pt x="689136" y="3438164"/>
                    <a:pt x="692946" y="3431331"/>
                    <a:pt x="695486" y="3431331"/>
                  </a:cubicBezTo>
                  <a:cubicBezTo>
                    <a:pt x="705646" y="3433609"/>
                    <a:pt x="717076" y="3426775"/>
                    <a:pt x="725966" y="3438164"/>
                  </a:cubicBezTo>
                  <a:cubicBezTo>
                    <a:pt x="727236" y="3440442"/>
                    <a:pt x="729776" y="3440442"/>
                    <a:pt x="732316" y="3440442"/>
                  </a:cubicBezTo>
                  <a:cubicBezTo>
                    <a:pt x="748826" y="3442719"/>
                    <a:pt x="762796" y="3451830"/>
                    <a:pt x="774226" y="3470051"/>
                  </a:cubicBezTo>
                  <a:cubicBezTo>
                    <a:pt x="778036" y="3476884"/>
                    <a:pt x="783116" y="3481440"/>
                    <a:pt x="786926" y="3485995"/>
                  </a:cubicBezTo>
                  <a:cubicBezTo>
                    <a:pt x="790736" y="3490550"/>
                    <a:pt x="795816" y="3490550"/>
                    <a:pt x="799626" y="3492828"/>
                  </a:cubicBezTo>
                  <a:cubicBezTo>
                    <a:pt x="803436" y="3495106"/>
                    <a:pt x="805976" y="3497383"/>
                    <a:pt x="809786" y="3497383"/>
                  </a:cubicBezTo>
                  <a:cubicBezTo>
                    <a:pt x="816136" y="3497383"/>
                    <a:pt x="821216" y="3501939"/>
                    <a:pt x="825026" y="3511050"/>
                  </a:cubicBezTo>
                  <a:cubicBezTo>
                    <a:pt x="826296" y="3513327"/>
                    <a:pt x="827566" y="3515605"/>
                    <a:pt x="828836" y="3520160"/>
                  </a:cubicBezTo>
                  <a:cubicBezTo>
                    <a:pt x="827566" y="3526993"/>
                    <a:pt x="835186" y="3545215"/>
                    <a:pt x="840266" y="3545215"/>
                  </a:cubicBezTo>
                  <a:cubicBezTo>
                    <a:pt x="849156" y="3545215"/>
                    <a:pt x="858046" y="3549770"/>
                    <a:pt x="865666" y="3561158"/>
                  </a:cubicBezTo>
                  <a:cubicBezTo>
                    <a:pt x="866936" y="3563436"/>
                    <a:pt x="869476" y="3563436"/>
                    <a:pt x="872016" y="3561158"/>
                  </a:cubicBezTo>
                  <a:cubicBezTo>
                    <a:pt x="875826" y="3558880"/>
                    <a:pt x="878366" y="3558880"/>
                    <a:pt x="880906" y="3565713"/>
                  </a:cubicBezTo>
                  <a:cubicBezTo>
                    <a:pt x="882176" y="3567991"/>
                    <a:pt x="887256" y="3567991"/>
                    <a:pt x="889796" y="3567991"/>
                  </a:cubicBezTo>
                  <a:cubicBezTo>
                    <a:pt x="896146" y="3567991"/>
                    <a:pt x="903766" y="3565713"/>
                    <a:pt x="910116" y="3567991"/>
                  </a:cubicBezTo>
                  <a:cubicBezTo>
                    <a:pt x="921546" y="3570269"/>
                    <a:pt x="931706" y="3572547"/>
                    <a:pt x="943136" y="3577102"/>
                  </a:cubicBezTo>
                  <a:cubicBezTo>
                    <a:pt x="945676" y="3577102"/>
                    <a:pt x="948216" y="3579380"/>
                    <a:pt x="949486" y="3581657"/>
                  </a:cubicBezTo>
                  <a:cubicBezTo>
                    <a:pt x="952026" y="3593045"/>
                    <a:pt x="958376" y="3593045"/>
                    <a:pt x="962186" y="3595323"/>
                  </a:cubicBezTo>
                  <a:cubicBezTo>
                    <a:pt x="965996" y="3597601"/>
                    <a:pt x="971076" y="3599878"/>
                    <a:pt x="973616" y="3599878"/>
                  </a:cubicBezTo>
                  <a:cubicBezTo>
                    <a:pt x="974886" y="3597601"/>
                    <a:pt x="977426" y="3595323"/>
                    <a:pt x="979966" y="3590768"/>
                  </a:cubicBezTo>
                  <a:cubicBezTo>
                    <a:pt x="974886" y="3590768"/>
                    <a:pt x="972346" y="3593045"/>
                    <a:pt x="969806" y="3593045"/>
                  </a:cubicBezTo>
                  <a:cubicBezTo>
                    <a:pt x="974886" y="3581657"/>
                    <a:pt x="979966" y="3579380"/>
                    <a:pt x="986316" y="3586212"/>
                  </a:cubicBezTo>
                  <a:cubicBezTo>
                    <a:pt x="993936" y="3597601"/>
                    <a:pt x="1000286" y="3597601"/>
                    <a:pt x="1009176" y="3586212"/>
                  </a:cubicBezTo>
                  <a:lnTo>
                    <a:pt x="1016796" y="3579380"/>
                  </a:lnTo>
                  <a:lnTo>
                    <a:pt x="1016796" y="3567991"/>
                  </a:lnTo>
                  <a:cubicBezTo>
                    <a:pt x="1020606" y="3570269"/>
                    <a:pt x="1024416" y="3574824"/>
                    <a:pt x="1026956" y="3574824"/>
                  </a:cubicBezTo>
                  <a:cubicBezTo>
                    <a:pt x="1034576" y="3567991"/>
                    <a:pt x="1042196" y="3561158"/>
                    <a:pt x="1048546" y="3552047"/>
                  </a:cubicBezTo>
                  <a:cubicBezTo>
                    <a:pt x="1056166" y="3542937"/>
                    <a:pt x="1062516" y="3531548"/>
                    <a:pt x="1068866" y="3522438"/>
                  </a:cubicBezTo>
                  <a:cubicBezTo>
                    <a:pt x="1070136" y="3522438"/>
                    <a:pt x="1070136" y="3520160"/>
                    <a:pt x="1071406" y="3520160"/>
                  </a:cubicBezTo>
                  <a:cubicBezTo>
                    <a:pt x="1080296" y="3515605"/>
                    <a:pt x="1087916" y="3513327"/>
                    <a:pt x="1096806" y="3508771"/>
                  </a:cubicBezTo>
                  <a:cubicBezTo>
                    <a:pt x="1101886" y="3506494"/>
                    <a:pt x="1105696" y="3501939"/>
                    <a:pt x="1110776" y="3499661"/>
                  </a:cubicBezTo>
                  <a:cubicBezTo>
                    <a:pt x="1114586" y="3497383"/>
                    <a:pt x="1117126" y="3497383"/>
                    <a:pt x="1120936" y="3495106"/>
                  </a:cubicBezTo>
                  <a:lnTo>
                    <a:pt x="1133636" y="3495106"/>
                  </a:lnTo>
                  <a:cubicBezTo>
                    <a:pt x="1136176" y="3495106"/>
                    <a:pt x="1139986" y="3495106"/>
                    <a:pt x="1142526" y="3492828"/>
                  </a:cubicBezTo>
                  <a:cubicBezTo>
                    <a:pt x="1143796" y="3488273"/>
                    <a:pt x="1146336" y="3481440"/>
                    <a:pt x="1147606" y="3481440"/>
                  </a:cubicBezTo>
                  <a:cubicBezTo>
                    <a:pt x="1151416" y="3481440"/>
                    <a:pt x="1153956" y="3485995"/>
                    <a:pt x="1157766" y="3488273"/>
                  </a:cubicBezTo>
                  <a:cubicBezTo>
                    <a:pt x="1159036" y="3488273"/>
                    <a:pt x="1159036" y="3490550"/>
                    <a:pt x="1159036" y="3492828"/>
                  </a:cubicBezTo>
                  <a:cubicBezTo>
                    <a:pt x="1164116" y="3501939"/>
                    <a:pt x="1167926" y="3513327"/>
                    <a:pt x="1173006" y="3522438"/>
                  </a:cubicBezTo>
                  <a:cubicBezTo>
                    <a:pt x="1179356" y="3533826"/>
                    <a:pt x="1185706" y="3533826"/>
                    <a:pt x="1189516" y="3526993"/>
                  </a:cubicBezTo>
                  <a:cubicBezTo>
                    <a:pt x="1195866" y="3517882"/>
                    <a:pt x="1200946" y="3511050"/>
                    <a:pt x="1209836" y="3515605"/>
                  </a:cubicBezTo>
                  <a:cubicBezTo>
                    <a:pt x="1211106" y="3515605"/>
                    <a:pt x="1213646" y="3517882"/>
                    <a:pt x="1214916" y="3515605"/>
                  </a:cubicBezTo>
                  <a:cubicBezTo>
                    <a:pt x="1221266" y="3511050"/>
                    <a:pt x="1228886" y="3506494"/>
                    <a:pt x="1235236" y="3499661"/>
                  </a:cubicBezTo>
                  <a:cubicBezTo>
                    <a:pt x="1239046" y="3497383"/>
                    <a:pt x="1244126" y="3497383"/>
                    <a:pt x="1245396" y="3492828"/>
                  </a:cubicBezTo>
                  <a:cubicBezTo>
                    <a:pt x="1249206" y="3479162"/>
                    <a:pt x="1255556" y="3472329"/>
                    <a:pt x="1261906" y="3463218"/>
                  </a:cubicBezTo>
                  <a:cubicBezTo>
                    <a:pt x="1265716" y="3456385"/>
                    <a:pt x="1269526" y="3447274"/>
                    <a:pt x="1273336" y="3444997"/>
                  </a:cubicBezTo>
                  <a:cubicBezTo>
                    <a:pt x="1282226" y="3440442"/>
                    <a:pt x="1288576" y="3426775"/>
                    <a:pt x="1296196" y="3417665"/>
                  </a:cubicBezTo>
                  <a:cubicBezTo>
                    <a:pt x="1302546" y="3410832"/>
                    <a:pt x="1306356" y="3397166"/>
                    <a:pt x="1312706" y="3394888"/>
                  </a:cubicBezTo>
                  <a:cubicBezTo>
                    <a:pt x="1322866" y="3390333"/>
                    <a:pt x="1330486" y="3378945"/>
                    <a:pt x="1339376" y="3367556"/>
                  </a:cubicBezTo>
                  <a:cubicBezTo>
                    <a:pt x="1344456" y="3360723"/>
                    <a:pt x="1350806" y="3356168"/>
                    <a:pt x="1357156" y="3358445"/>
                  </a:cubicBezTo>
                  <a:cubicBezTo>
                    <a:pt x="1360966" y="3360723"/>
                    <a:pt x="1366046" y="3358445"/>
                    <a:pt x="1368586" y="3356168"/>
                  </a:cubicBezTo>
                  <a:cubicBezTo>
                    <a:pt x="1373666" y="3351612"/>
                    <a:pt x="1378746" y="3344780"/>
                    <a:pt x="1383826" y="3340224"/>
                  </a:cubicBezTo>
                  <a:cubicBezTo>
                    <a:pt x="1387636" y="3335668"/>
                    <a:pt x="1391446" y="3331113"/>
                    <a:pt x="1395256" y="3331113"/>
                  </a:cubicBezTo>
                  <a:cubicBezTo>
                    <a:pt x="1407956" y="3328836"/>
                    <a:pt x="1418116" y="3324280"/>
                    <a:pt x="1424466" y="3301504"/>
                  </a:cubicBezTo>
                  <a:cubicBezTo>
                    <a:pt x="1427006" y="3292393"/>
                    <a:pt x="1439706" y="3281005"/>
                    <a:pt x="1444786" y="3285560"/>
                  </a:cubicBezTo>
                  <a:cubicBezTo>
                    <a:pt x="1453676" y="3292393"/>
                    <a:pt x="1460026" y="3287838"/>
                    <a:pt x="1465106" y="3274171"/>
                  </a:cubicBezTo>
                  <a:cubicBezTo>
                    <a:pt x="1468916" y="3267339"/>
                    <a:pt x="1473996" y="3269616"/>
                    <a:pt x="1477806" y="3274171"/>
                  </a:cubicBezTo>
                  <a:cubicBezTo>
                    <a:pt x="1480346" y="3278727"/>
                    <a:pt x="1482886" y="3281005"/>
                    <a:pt x="1485426" y="3281005"/>
                  </a:cubicBezTo>
                  <a:cubicBezTo>
                    <a:pt x="1494316" y="3283283"/>
                    <a:pt x="1504476" y="3281005"/>
                    <a:pt x="1513366" y="3283283"/>
                  </a:cubicBezTo>
                  <a:cubicBezTo>
                    <a:pt x="1520986" y="3285560"/>
                    <a:pt x="1528606" y="3281005"/>
                    <a:pt x="1533686" y="3271894"/>
                  </a:cubicBezTo>
                  <a:cubicBezTo>
                    <a:pt x="1538766" y="3262783"/>
                    <a:pt x="1542576" y="3262783"/>
                    <a:pt x="1550196" y="3267339"/>
                  </a:cubicBezTo>
                  <a:cubicBezTo>
                    <a:pt x="1556546" y="3271894"/>
                    <a:pt x="1561626" y="3283283"/>
                    <a:pt x="1570516" y="3281005"/>
                  </a:cubicBezTo>
                  <a:cubicBezTo>
                    <a:pt x="1578136" y="3278727"/>
                    <a:pt x="1587026" y="3285560"/>
                    <a:pt x="1595916" y="3278727"/>
                  </a:cubicBezTo>
                  <a:lnTo>
                    <a:pt x="1600996" y="3278727"/>
                  </a:lnTo>
                  <a:cubicBezTo>
                    <a:pt x="1608616" y="3283283"/>
                    <a:pt x="1616236" y="3285560"/>
                    <a:pt x="1622586" y="3296948"/>
                  </a:cubicBezTo>
                  <a:cubicBezTo>
                    <a:pt x="1630206" y="3308336"/>
                    <a:pt x="1631476" y="3224063"/>
                    <a:pt x="1639096" y="3233173"/>
                  </a:cubicBezTo>
                  <a:cubicBezTo>
                    <a:pt x="1650526" y="3246840"/>
                    <a:pt x="1647986" y="3233173"/>
                    <a:pt x="1659416" y="3244562"/>
                  </a:cubicBezTo>
                  <a:cubicBezTo>
                    <a:pt x="1668306" y="3251395"/>
                    <a:pt x="1664496" y="3226341"/>
                    <a:pt x="1674656" y="3230896"/>
                  </a:cubicBezTo>
                  <a:cubicBezTo>
                    <a:pt x="1675926" y="3230896"/>
                    <a:pt x="1691166" y="3249117"/>
                    <a:pt x="1691166" y="3246840"/>
                  </a:cubicBezTo>
                  <a:cubicBezTo>
                    <a:pt x="1697516" y="3240006"/>
                    <a:pt x="1703866" y="3171676"/>
                    <a:pt x="1710216" y="3173954"/>
                  </a:cubicBezTo>
                  <a:cubicBezTo>
                    <a:pt x="1722916" y="3180787"/>
                    <a:pt x="1734346" y="3176232"/>
                    <a:pt x="1745776" y="3167121"/>
                  </a:cubicBezTo>
                  <a:cubicBezTo>
                    <a:pt x="1752126" y="3162566"/>
                    <a:pt x="1762286" y="3146622"/>
                    <a:pt x="1767366" y="3153455"/>
                  </a:cubicBezTo>
                  <a:cubicBezTo>
                    <a:pt x="1776256" y="3164843"/>
                    <a:pt x="1785146" y="3169399"/>
                    <a:pt x="1795306" y="3171676"/>
                  </a:cubicBezTo>
                  <a:cubicBezTo>
                    <a:pt x="1796576" y="3171676"/>
                    <a:pt x="1797846" y="3173954"/>
                    <a:pt x="1799116" y="3176232"/>
                  </a:cubicBezTo>
                  <a:cubicBezTo>
                    <a:pt x="1802926" y="3185343"/>
                    <a:pt x="1820706" y="3160288"/>
                    <a:pt x="1824516" y="3169399"/>
                  </a:cubicBezTo>
                  <a:cubicBezTo>
                    <a:pt x="1829596" y="3183065"/>
                    <a:pt x="1834676" y="3196731"/>
                    <a:pt x="1839756" y="3208119"/>
                  </a:cubicBezTo>
                  <a:cubicBezTo>
                    <a:pt x="1842296" y="3212675"/>
                    <a:pt x="1846106" y="3214952"/>
                    <a:pt x="1847376" y="3219508"/>
                  </a:cubicBezTo>
                  <a:cubicBezTo>
                    <a:pt x="1848646" y="3230896"/>
                    <a:pt x="1851186" y="3235451"/>
                    <a:pt x="1857536" y="3235451"/>
                  </a:cubicBezTo>
                  <a:cubicBezTo>
                    <a:pt x="1861346" y="3235451"/>
                    <a:pt x="1865156" y="3237729"/>
                    <a:pt x="1867696" y="3242284"/>
                  </a:cubicBezTo>
                  <a:cubicBezTo>
                    <a:pt x="1874046" y="3249117"/>
                    <a:pt x="1879126" y="3255950"/>
                    <a:pt x="1884206" y="3262783"/>
                  </a:cubicBezTo>
                  <a:cubicBezTo>
                    <a:pt x="1890556" y="3269616"/>
                    <a:pt x="1896906" y="3276449"/>
                    <a:pt x="1899446" y="3287838"/>
                  </a:cubicBezTo>
                  <a:cubicBezTo>
                    <a:pt x="1900716" y="3292393"/>
                    <a:pt x="1901986" y="3294671"/>
                    <a:pt x="1903256" y="3296948"/>
                  </a:cubicBezTo>
                  <a:cubicBezTo>
                    <a:pt x="1908336" y="3306059"/>
                    <a:pt x="1913416" y="3312892"/>
                    <a:pt x="1918496" y="3322003"/>
                  </a:cubicBezTo>
                  <a:cubicBezTo>
                    <a:pt x="1926116" y="3333391"/>
                    <a:pt x="1932466" y="3347057"/>
                    <a:pt x="1940086" y="3358445"/>
                  </a:cubicBezTo>
                  <a:cubicBezTo>
                    <a:pt x="1942626" y="3360723"/>
                    <a:pt x="1945166" y="3365278"/>
                    <a:pt x="1947706" y="3367556"/>
                  </a:cubicBezTo>
                  <a:cubicBezTo>
                    <a:pt x="1952786" y="3372112"/>
                    <a:pt x="1957866" y="3376667"/>
                    <a:pt x="1961676" y="3383500"/>
                  </a:cubicBezTo>
                  <a:cubicBezTo>
                    <a:pt x="1965486" y="3390333"/>
                    <a:pt x="1983266" y="3349335"/>
                    <a:pt x="1985806" y="3358445"/>
                  </a:cubicBezTo>
                  <a:cubicBezTo>
                    <a:pt x="1985806" y="3360723"/>
                    <a:pt x="1987076" y="3360723"/>
                    <a:pt x="1988346" y="3360723"/>
                  </a:cubicBezTo>
                  <a:cubicBezTo>
                    <a:pt x="1995966" y="3372112"/>
                    <a:pt x="2003586" y="3367556"/>
                    <a:pt x="2011206" y="3363001"/>
                  </a:cubicBezTo>
                  <a:cubicBezTo>
                    <a:pt x="2013746" y="3360723"/>
                    <a:pt x="2016286" y="3358445"/>
                    <a:pt x="2017556" y="3360723"/>
                  </a:cubicBezTo>
                  <a:cubicBezTo>
                    <a:pt x="2026446" y="3367556"/>
                    <a:pt x="2032796" y="3383500"/>
                    <a:pt x="2044226" y="3385777"/>
                  </a:cubicBezTo>
                  <a:cubicBezTo>
                    <a:pt x="2044226" y="3385777"/>
                    <a:pt x="2045496" y="3385777"/>
                    <a:pt x="2045496" y="3388055"/>
                  </a:cubicBezTo>
                  <a:cubicBezTo>
                    <a:pt x="2048036" y="3401721"/>
                    <a:pt x="2055656" y="3401721"/>
                    <a:pt x="2062006" y="3403999"/>
                  </a:cubicBezTo>
                  <a:cubicBezTo>
                    <a:pt x="2065816" y="3403999"/>
                    <a:pt x="2069626" y="3406277"/>
                    <a:pt x="2072166" y="3408554"/>
                  </a:cubicBezTo>
                  <a:cubicBezTo>
                    <a:pt x="2079786" y="3415387"/>
                    <a:pt x="2087406" y="3424498"/>
                    <a:pt x="2096296" y="3429053"/>
                  </a:cubicBezTo>
                  <a:cubicBezTo>
                    <a:pt x="2107726" y="3435886"/>
                    <a:pt x="2119156" y="3440442"/>
                    <a:pt x="2128046" y="3451830"/>
                  </a:cubicBezTo>
                  <a:cubicBezTo>
                    <a:pt x="2129316" y="3451830"/>
                    <a:pt x="2130586" y="3451830"/>
                    <a:pt x="2130586" y="3454108"/>
                  </a:cubicBezTo>
                  <a:cubicBezTo>
                    <a:pt x="2134396" y="3458663"/>
                    <a:pt x="2140746" y="3460940"/>
                    <a:pt x="2143286" y="3467774"/>
                  </a:cubicBezTo>
                  <a:cubicBezTo>
                    <a:pt x="2147096" y="3481440"/>
                    <a:pt x="2157256" y="3479162"/>
                    <a:pt x="2162336" y="3490550"/>
                  </a:cubicBezTo>
                  <a:lnTo>
                    <a:pt x="2163606" y="3490550"/>
                  </a:lnTo>
                  <a:cubicBezTo>
                    <a:pt x="2168686" y="3490550"/>
                    <a:pt x="2173766" y="3492828"/>
                    <a:pt x="2180116" y="3492828"/>
                  </a:cubicBezTo>
                  <a:cubicBezTo>
                    <a:pt x="2182656" y="3490550"/>
                    <a:pt x="2186466" y="3485995"/>
                    <a:pt x="2189006" y="3485995"/>
                  </a:cubicBezTo>
                  <a:cubicBezTo>
                    <a:pt x="2200436" y="3492828"/>
                    <a:pt x="2211866" y="3492828"/>
                    <a:pt x="2219486" y="3474607"/>
                  </a:cubicBezTo>
                  <a:cubicBezTo>
                    <a:pt x="2220756" y="3472329"/>
                    <a:pt x="2223296" y="3472329"/>
                    <a:pt x="2225836" y="3472329"/>
                  </a:cubicBezTo>
                  <a:lnTo>
                    <a:pt x="2235996" y="3472329"/>
                  </a:lnTo>
                  <a:cubicBezTo>
                    <a:pt x="2247426" y="3467774"/>
                    <a:pt x="2257586" y="3463218"/>
                    <a:pt x="2269016" y="3460940"/>
                  </a:cubicBezTo>
                  <a:cubicBezTo>
                    <a:pt x="2274096" y="3458663"/>
                    <a:pt x="2280446" y="3463218"/>
                    <a:pt x="2285526" y="3465496"/>
                  </a:cubicBezTo>
                  <a:cubicBezTo>
                    <a:pt x="2290606" y="3467774"/>
                    <a:pt x="2295686" y="3467774"/>
                    <a:pt x="2300766" y="3467774"/>
                  </a:cubicBezTo>
                  <a:cubicBezTo>
                    <a:pt x="2307116" y="3467774"/>
                    <a:pt x="2312196" y="3463218"/>
                    <a:pt x="2318546" y="3463218"/>
                  </a:cubicBezTo>
                  <a:cubicBezTo>
                    <a:pt x="2323626" y="3460940"/>
                    <a:pt x="2329976" y="3460940"/>
                    <a:pt x="2335056" y="3458663"/>
                  </a:cubicBezTo>
                  <a:cubicBezTo>
                    <a:pt x="2346486" y="3454108"/>
                    <a:pt x="2356646" y="3449552"/>
                    <a:pt x="2368076" y="3447274"/>
                  </a:cubicBezTo>
                  <a:cubicBezTo>
                    <a:pt x="2375696" y="3369833"/>
                    <a:pt x="2374426" y="3278727"/>
                    <a:pt x="2374426" y="3185343"/>
                  </a:cubicBezTo>
                  <a:close/>
                </a:path>
              </a:pathLst>
            </a:custGeom>
            <a:blipFill>
              <a:blip r:embed="rId2"/>
              <a:stretch>
                <a:fillRect l="-24550" t="-21348" r="-13569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7182124" y="1143000"/>
            <a:ext cx="10479195" cy="165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Why Mud Ma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t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te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r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s in Early Childho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od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 Ed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uc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a</a:t>
            </a:r>
            <a:r>
              <a:rPr lang="en-US" b="true" sz="6399" strike="noStrike" u="non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298726" y="3990975"/>
            <a:ext cx="13577205" cy="3343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7" indent="-323848" lvl="1">
              <a:lnSpc>
                <a:spcPts val="44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creative expression and invention</a:t>
            </a:r>
          </a:p>
          <a:p>
            <a:pPr algn="l" marL="647697" indent="-323848" lvl="1">
              <a:lnSpc>
                <a:spcPts val="4499"/>
              </a:lnSpc>
              <a:buFont typeface="Arial"/>
              <a:buChar char="•"/>
            </a:pPr>
            <a:r>
              <a:rPr lang="en-US" sz="2999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problem-solving opportunities</a:t>
            </a:r>
          </a:p>
          <a:p>
            <a:pPr algn="l" marL="647697" indent="-323848" lvl="1">
              <a:lnSpc>
                <a:spcPts val="4499"/>
              </a:lnSpc>
              <a:buFont typeface="Arial"/>
              <a:buChar char="•"/>
            </a:pPr>
            <a:r>
              <a:rPr lang="en-US" sz="2999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stress reduction</a:t>
            </a:r>
          </a:p>
          <a:p>
            <a:pPr algn="l" marL="647697" indent="-323848" lvl="1">
              <a:lnSpc>
                <a:spcPts val="4499"/>
              </a:lnSpc>
              <a:buFont typeface="Arial"/>
              <a:buChar char="•"/>
            </a:pPr>
            <a:r>
              <a:rPr lang="en-US" sz="2999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cooperative play possibilities</a:t>
            </a:r>
          </a:p>
          <a:p>
            <a:pPr algn="l" marL="647697" indent="-323848" lvl="1">
              <a:lnSpc>
                <a:spcPts val="4499"/>
              </a:lnSpc>
              <a:buFont typeface="Arial"/>
              <a:buChar char="•"/>
            </a:pPr>
            <a:r>
              <a:rPr lang="en-US" sz="2999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stronger immune systems</a:t>
            </a:r>
          </a:p>
          <a:p>
            <a:pPr algn="l" marL="647697" indent="-323848" lvl="1">
              <a:lnSpc>
                <a:spcPts val="4499"/>
              </a:lnSpc>
              <a:buFont typeface="Arial"/>
              <a:buChar char="•"/>
            </a:pPr>
            <a:r>
              <a:rPr lang="en-US" sz="2999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growing affection for the things on our earth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6915545" y="9258300"/>
            <a:ext cx="1491549" cy="1907796"/>
          </a:xfrm>
          <a:custGeom>
            <a:avLst/>
            <a:gdLst/>
            <a:ahLst/>
            <a:cxnLst/>
            <a:rect r="r" b="b" t="t" l="l"/>
            <a:pathLst>
              <a:path h="1907796" w="1491549">
                <a:moveTo>
                  <a:pt x="0" y="0"/>
                </a:moveTo>
                <a:lnTo>
                  <a:pt x="1491549" y="0"/>
                </a:lnTo>
                <a:lnTo>
                  <a:pt x="1491549" y="1907796"/>
                </a:lnTo>
                <a:lnTo>
                  <a:pt x="0" y="19077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697621" y="-612948"/>
            <a:ext cx="1709473" cy="2186536"/>
          </a:xfrm>
          <a:custGeom>
            <a:avLst/>
            <a:gdLst/>
            <a:ahLst/>
            <a:cxnLst/>
            <a:rect r="r" b="b" t="t" l="l"/>
            <a:pathLst>
              <a:path h="2186536" w="1709473">
                <a:moveTo>
                  <a:pt x="0" y="0"/>
                </a:moveTo>
                <a:lnTo>
                  <a:pt x="1709473" y="0"/>
                </a:lnTo>
                <a:lnTo>
                  <a:pt x="1709473" y="2186535"/>
                </a:lnTo>
                <a:lnTo>
                  <a:pt x="0" y="21865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r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564642">
            <a:off x="-583074" y="-373265"/>
            <a:ext cx="1728272" cy="2210581"/>
          </a:xfrm>
          <a:custGeom>
            <a:avLst/>
            <a:gdLst/>
            <a:ahLst/>
            <a:cxnLst/>
            <a:rect r="r" b="b" t="t" l="l"/>
            <a:pathLst>
              <a:path h="2210581" w="1728272">
                <a:moveTo>
                  <a:pt x="0" y="2210580"/>
                </a:moveTo>
                <a:lnTo>
                  <a:pt x="1728272" y="2210580"/>
                </a:lnTo>
                <a:lnTo>
                  <a:pt x="1728272" y="0"/>
                </a:lnTo>
                <a:lnTo>
                  <a:pt x="0" y="0"/>
                </a:lnTo>
                <a:lnTo>
                  <a:pt x="0" y="221058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-9499334">
            <a:off x="16770691" y="-294066"/>
            <a:ext cx="2270234" cy="2057400"/>
          </a:xfrm>
          <a:custGeom>
            <a:avLst/>
            <a:gdLst/>
            <a:ahLst/>
            <a:cxnLst/>
            <a:rect r="r" b="b" t="t" l="l"/>
            <a:pathLst>
              <a:path h="2057400" w="2270234">
                <a:moveTo>
                  <a:pt x="0" y="2057400"/>
                </a:moveTo>
                <a:lnTo>
                  <a:pt x="2270234" y="2057400"/>
                </a:lnTo>
                <a:lnTo>
                  <a:pt x="2270234" y="0"/>
                </a:lnTo>
                <a:lnTo>
                  <a:pt x="0" y="0"/>
                </a:lnTo>
                <a:lnTo>
                  <a:pt x="0" y="20574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1865622" y="2485073"/>
            <a:ext cx="6040187" cy="6040187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38888" t="0" r="-38888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798181" y="2770123"/>
            <a:ext cx="10885763" cy="7595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74" indent="-345437" lvl="1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Increasingly structured childhoods</a:t>
            </a:r>
          </a:p>
          <a:p>
            <a:pPr algn="l" marL="690874" indent="-345437" lvl="1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Reduced opportunities for open-ended play</a:t>
            </a:r>
          </a:p>
          <a:p>
            <a:pPr algn="l" marL="690874" indent="-345437" lvl="1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Greater reliance on screens and indoor activities</a:t>
            </a:r>
          </a:p>
          <a:p>
            <a:pPr algn="l" marL="690874" indent="-345437" lvl="1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Outdoor spaces becoming more restricted</a:t>
            </a:r>
          </a:p>
          <a:p>
            <a:pPr algn="l" marL="690874" indent="-345437" lvl="1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Natural play environments increasingly disappearing</a:t>
            </a:r>
          </a:p>
          <a:p>
            <a:pPr algn="l" marL="690874" indent="-345437" lvl="1">
              <a:lnSpc>
                <a:spcPts val="479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</a:t>
            </a:r>
            <a:r>
              <a:rPr lang="en-US" sz="31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hildren experiencing less sensory engagement with nature</a:t>
            </a:r>
          </a:p>
          <a:p>
            <a:pPr algn="l">
              <a:lnSpc>
                <a:spcPts val="3150"/>
              </a:lnSpc>
            </a:pPr>
          </a:p>
          <a:p>
            <a:pPr algn="l">
              <a:lnSpc>
                <a:spcPts val="3150"/>
              </a:lnSpc>
            </a:pPr>
            <a:r>
              <a:rPr lang="en-US" sz="21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Semple-McBean, Wintz, &amp; Lashley (2025); Brussoni et al. (2015); </a:t>
            </a:r>
            <a:r>
              <a:rPr lang="en-US" sz="2100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Louv (2008); Elliott &amp; Davis (2005)</a:t>
            </a:r>
          </a:p>
          <a:p>
            <a:pPr algn="l">
              <a:lnSpc>
                <a:spcPts val="4799"/>
              </a:lnSpc>
            </a:pPr>
          </a:p>
          <a:p>
            <a:pPr algn="l">
              <a:lnSpc>
                <a:spcPts val="315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2774982" y="592773"/>
            <a:ext cx="13696001" cy="189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39"/>
              </a:lnSpc>
            </a:pPr>
            <a:r>
              <a:rPr lang="en-US" sz="6399" b="true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Framing the Problem -</a:t>
            </a:r>
          </a:p>
          <a:p>
            <a:pPr algn="l" marL="0" indent="0" lvl="0">
              <a:lnSpc>
                <a:spcPts val="3960"/>
              </a:lnSpc>
            </a:pPr>
            <a:r>
              <a:rPr lang="en-US" b="true" sz="3600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Contemporary Childhood and the Disappearing Nature Experience</a:t>
            </a:r>
          </a:p>
        </p:txBody>
      </p:sp>
    </p:spTree>
  </p:cSld>
  <p:clrMapOvr>
    <a:masterClrMapping/>
  </p:clrMapOvr>
  <p:transition spd="slow">
    <p:cover dir="r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499334">
            <a:off x="16189769" y="-600480"/>
            <a:ext cx="2995407" cy="2714587"/>
          </a:xfrm>
          <a:custGeom>
            <a:avLst/>
            <a:gdLst/>
            <a:ahLst/>
            <a:cxnLst/>
            <a:rect r="r" b="b" t="t" l="l"/>
            <a:pathLst>
              <a:path h="2714587" w="2995407">
                <a:moveTo>
                  <a:pt x="0" y="0"/>
                </a:moveTo>
                <a:lnTo>
                  <a:pt x="2995407" y="0"/>
                </a:lnTo>
                <a:lnTo>
                  <a:pt x="2995407" y="2714587"/>
                </a:lnTo>
                <a:lnTo>
                  <a:pt x="0" y="2714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942872" y="8516959"/>
            <a:ext cx="2295589" cy="2936218"/>
          </a:xfrm>
          <a:custGeom>
            <a:avLst/>
            <a:gdLst/>
            <a:ahLst/>
            <a:cxnLst/>
            <a:rect r="r" b="b" t="t" l="l"/>
            <a:pathLst>
              <a:path h="2936218" w="2295589">
                <a:moveTo>
                  <a:pt x="0" y="0"/>
                </a:moveTo>
                <a:lnTo>
                  <a:pt x="2295589" y="0"/>
                </a:lnTo>
                <a:lnTo>
                  <a:pt x="2295589" y="2936218"/>
                </a:lnTo>
                <a:lnTo>
                  <a:pt x="0" y="29362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225604" y="-51435"/>
            <a:ext cx="5140597" cy="10389870"/>
            <a:chOff x="0" y="0"/>
            <a:chExt cx="796413" cy="16096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96413" cy="1609663"/>
            </a:xfrm>
            <a:custGeom>
              <a:avLst/>
              <a:gdLst/>
              <a:ahLst/>
              <a:cxnLst/>
              <a:rect r="r" b="b" t="t" l="l"/>
              <a:pathLst>
                <a:path h="1609663" w="796413">
                  <a:moveTo>
                    <a:pt x="0" y="0"/>
                  </a:moveTo>
                  <a:lnTo>
                    <a:pt x="796413" y="0"/>
                  </a:lnTo>
                  <a:lnTo>
                    <a:pt x="796413" y="1609663"/>
                  </a:lnTo>
                  <a:lnTo>
                    <a:pt x="0" y="1609663"/>
                  </a:lnTo>
                  <a:close/>
                </a:path>
              </a:pathLst>
            </a:custGeom>
            <a:blipFill>
              <a:blip r:embed="rId6"/>
              <a:stretch>
                <a:fillRect l="-48894" t="0" r="-48894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5622367" y="2276521"/>
            <a:ext cx="12616094" cy="7197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Nature play supports emotional, cognitive, social, and physical development (Dankiw et al., 2020; Elliott &amp; Davis, 2005)</a:t>
            </a: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Learning occurs through embodied interaction with the environment (Pyle et al., 2018; Vygotsky, 1978)</a:t>
            </a: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Mud supports sensory exploration, experimentation, and creative thinking. (Jensen &amp; Bullard, 2002; Waite, 2017)</a:t>
            </a: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Open-ended materials encourage deep engagement and “flow” experiences. (Fitzgerald, 2015)</a:t>
            </a: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15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7235221" y="385720"/>
            <a:ext cx="8234352" cy="85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Literature Review</a:t>
            </a:r>
          </a:p>
        </p:txBody>
      </p:sp>
    </p:spTree>
  </p:cSld>
  <p:clrMapOvr>
    <a:masterClrMapping/>
  </p:clrMapOvr>
  <p:transition spd="slow">
    <p:cover dir="r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499334">
            <a:off x="16189769" y="-600480"/>
            <a:ext cx="2995407" cy="2714587"/>
          </a:xfrm>
          <a:custGeom>
            <a:avLst/>
            <a:gdLst/>
            <a:ahLst/>
            <a:cxnLst/>
            <a:rect r="r" b="b" t="t" l="l"/>
            <a:pathLst>
              <a:path h="2714587" w="2995407">
                <a:moveTo>
                  <a:pt x="0" y="0"/>
                </a:moveTo>
                <a:lnTo>
                  <a:pt x="2995407" y="0"/>
                </a:lnTo>
                <a:lnTo>
                  <a:pt x="2995407" y="2714587"/>
                </a:lnTo>
                <a:lnTo>
                  <a:pt x="0" y="27145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942872" y="8516959"/>
            <a:ext cx="2295589" cy="2936218"/>
          </a:xfrm>
          <a:custGeom>
            <a:avLst/>
            <a:gdLst/>
            <a:ahLst/>
            <a:cxnLst/>
            <a:rect r="r" b="b" t="t" l="l"/>
            <a:pathLst>
              <a:path h="2936218" w="2295589">
                <a:moveTo>
                  <a:pt x="0" y="0"/>
                </a:moveTo>
                <a:lnTo>
                  <a:pt x="2295589" y="0"/>
                </a:lnTo>
                <a:lnTo>
                  <a:pt x="2295589" y="2936218"/>
                </a:lnTo>
                <a:lnTo>
                  <a:pt x="0" y="29362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225604" y="-51435"/>
            <a:ext cx="5132486" cy="10389870"/>
            <a:chOff x="0" y="0"/>
            <a:chExt cx="795156" cy="16096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95156" cy="1609663"/>
            </a:xfrm>
            <a:custGeom>
              <a:avLst/>
              <a:gdLst/>
              <a:ahLst/>
              <a:cxnLst/>
              <a:rect r="r" b="b" t="t" l="l"/>
              <a:pathLst>
                <a:path h="1609663" w="795156">
                  <a:moveTo>
                    <a:pt x="0" y="0"/>
                  </a:moveTo>
                  <a:lnTo>
                    <a:pt x="795156" y="0"/>
                  </a:lnTo>
                  <a:lnTo>
                    <a:pt x="795156" y="1609663"/>
                  </a:lnTo>
                  <a:lnTo>
                    <a:pt x="0" y="1609663"/>
                  </a:lnTo>
                  <a:close/>
                </a:path>
              </a:pathLst>
            </a:custGeom>
            <a:blipFill>
              <a:blip r:embed="rId6"/>
              <a:stretch>
                <a:fillRect l="-25990" t="0" r="-2599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5383132" y="2204751"/>
            <a:ext cx="12616094" cy="7197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Children construct shared narratives and social roles through play. (Wood, 2014; Rogoff, 2003)</a:t>
            </a: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Fl</a:t>
            </a: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exible materials support collaboration and imaginative transformation. (Nicholson, 1971; Bruce, 2011)</a:t>
            </a: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Sensory play environments evoke joy, curiosity, uncertainty, and emotional expression. (White, 2012; Fruin, 2020)</a:t>
            </a: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  <a:r>
              <a:rPr lang="en-US" sz="2599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Emotional responses to muddy play vary across children. (Cevher-Kalburan, 2015; Menezes, 2022)</a:t>
            </a: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899"/>
              </a:lnSpc>
            </a:pPr>
          </a:p>
          <a:p>
            <a:pPr algn="l">
              <a:lnSpc>
                <a:spcPts val="315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7235221" y="385720"/>
            <a:ext cx="8234352" cy="85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Literature Review</a:t>
            </a:r>
          </a:p>
        </p:txBody>
      </p:sp>
    </p:spTree>
  </p:cSld>
  <p:clrMapOvr>
    <a:masterClrMapping/>
  </p:clrMapOvr>
  <p:transition spd="slow">
    <p:cover dir="r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564642">
            <a:off x="-880677" y="-791270"/>
            <a:ext cx="2108683" cy="2697153"/>
          </a:xfrm>
          <a:custGeom>
            <a:avLst/>
            <a:gdLst/>
            <a:ahLst/>
            <a:cxnLst/>
            <a:rect r="r" b="b" t="t" l="l"/>
            <a:pathLst>
              <a:path h="2697153" w="2108683">
                <a:moveTo>
                  <a:pt x="0" y="2697153"/>
                </a:moveTo>
                <a:lnTo>
                  <a:pt x="2108683" y="2697153"/>
                </a:lnTo>
                <a:lnTo>
                  <a:pt x="2108683" y="0"/>
                </a:lnTo>
                <a:lnTo>
                  <a:pt x="0" y="0"/>
                </a:lnTo>
                <a:lnTo>
                  <a:pt x="0" y="269715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060842" y="-420976"/>
            <a:ext cx="5494295" cy="5494295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6598" r="0" b="-16598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878385" y="4384555"/>
            <a:ext cx="6380915" cy="638091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9462" t="0" r="-29462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1695414" y="1007753"/>
            <a:ext cx="9642938" cy="85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Research Methodology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74154" y="2822526"/>
            <a:ext cx="12822312" cy="4527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71"/>
              </a:lnSpc>
              <a:spcBef>
                <a:spcPct val="0"/>
              </a:spcBef>
            </a:pPr>
          </a:p>
          <a:p>
            <a:pPr algn="l" marL="758688" indent="-379344" lvl="1">
              <a:lnSpc>
                <a:spcPts val="5271"/>
              </a:lnSpc>
              <a:spcBef>
                <a:spcPct val="0"/>
              </a:spcBef>
              <a:buFont typeface="Arial"/>
              <a:buChar char="•"/>
            </a:pPr>
            <a:r>
              <a:rPr lang="en-US" sz="35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Qualitative child-centred design</a:t>
            </a:r>
          </a:p>
          <a:p>
            <a:pPr algn="l" marL="758688" indent="-379344" lvl="1">
              <a:lnSpc>
                <a:spcPts val="5271"/>
              </a:lnSpc>
              <a:spcBef>
                <a:spcPct val="0"/>
              </a:spcBef>
              <a:buFont typeface="Arial"/>
              <a:buChar char="•"/>
            </a:pPr>
            <a:r>
              <a:rPr lang="en-US" sz="35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Ethnographic Sensibilities</a:t>
            </a:r>
          </a:p>
          <a:p>
            <a:pPr algn="l" marL="758688" indent="-379344" lvl="1">
              <a:lnSpc>
                <a:spcPts val="5271"/>
              </a:lnSpc>
              <a:spcBef>
                <a:spcPct val="0"/>
              </a:spcBef>
              <a:buFont typeface="Arial"/>
              <a:buChar char="•"/>
            </a:pPr>
            <a:r>
              <a:rPr lang="en-US" sz="35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Photo elicitation interviews</a:t>
            </a:r>
          </a:p>
          <a:p>
            <a:pPr algn="l" marL="758688" indent="-379344" lvl="1">
              <a:lnSpc>
                <a:spcPts val="5271"/>
              </a:lnSpc>
              <a:spcBef>
                <a:spcPct val="0"/>
              </a:spcBef>
              <a:buFont typeface="Arial"/>
              <a:buChar char="•"/>
            </a:pPr>
            <a:r>
              <a:rPr lang="en-US" sz="35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naturalistic observation </a:t>
            </a:r>
          </a:p>
          <a:p>
            <a:pPr algn="l">
              <a:lnSpc>
                <a:spcPts val="5271"/>
              </a:lnSpc>
              <a:spcBef>
                <a:spcPct val="0"/>
              </a:spcBef>
            </a:pPr>
          </a:p>
          <a:p>
            <a:pPr algn="l">
              <a:lnSpc>
                <a:spcPts val="4221"/>
              </a:lnSpc>
              <a:spcBef>
                <a:spcPct val="0"/>
              </a:spcBef>
            </a:pP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</a:p>
        </p:txBody>
      </p:sp>
      <p:sp>
        <p:nvSpPr>
          <p:cNvPr name="Freeform 9" id="9"/>
          <p:cNvSpPr/>
          <p:nvPr/>
        </p:nvSpPr>
        <p:spPr>
          <a:xfrm flipH="false" flipV="true" rot="-1564642">
            <a:off x="-1341423" y="8236738"/>
            <a:ext cx="2108683" cy="2697153"/>
          </a:xfrm>
          <a:custGeom>
            <a:avLst/>
            <a:gdLst/>
            <a:ahLst/>
            <a:cxnLst/>
            <a:rect r="r" b="b" t="t" l="l"/>
            <a:pathLst>
              <a:path h="2697153" w="2108683">
                <a:moveTo>
                  <a:pt x="0" y="2697153"/>
                </a:moveTo>
                <a:lnTo>
                  <a:pt x="2108683" y="2697153"/>
                </a:lnTo>
                <a:lnTo>
                  <a:pt x="2108683" y="0"/>
                </a:lnTo>
                <a:lnTo>
                  <a:pt x="0" y="0"/>
                </a:lnTo>
                <a:lnTo>
                  <a:pt x="0" y="269715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r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1564642">
            <a:off x="16750922" y="-1029314"/>
            <a:ext cx="2108683" cy="2697153"/>
          </a:xfrm>
          <a:custGeom>
            <a:avLst/>
            <a:gdLst/>
            <a:ahLst/>
            <a:cxnLst/>
            <a:rect r="r" b="b" t="t" l="l"/>
            <a:pathLst>
              <a:path h="2697153" w="2108683">
                <a:moveTo>
                  <a:pt x="0" y="2697153"/>
                </a:moveTo>
                <a:lnTo>
                  <a:pt x="2108684" y="2697153"/>
                </a:lnTo>
                <a:lnTo>
                  <a:pt x="2108684" y="0"/>
                </a:lnTo>
                <a:lnTo>
                  <a:pt x="0" y="0"/>
                </a:lnTo>
                <a:lnTo>
                  <a:pt x="0" y="2697153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041630" y="2520315"/>
            <a:ext cx="5246370" cy="524637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25471" t="0" r="-25471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468845" y="2043209"/>
            <a:ext cx="12822312" cy="2655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21"/>
              </a:lnSpc>
              <a:spcBef>
                <a:spcPct val="0"/>
              </a:spcBef>
            </a:pPr>
            <a:r>
              <a:rPr lang="en-US" sz="2814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Par</a:t>
            </a: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ticipants</a:t>
            </a:r>
          </a:p>
          <a:p>
            <a:pPr algn="l" marL="607562" indent="-303781" lvl="1">
              <a:lnSpc>
                <a:spcPts val="4221"/>
              </a:lnSpc>
              <a:spcBef>
                <a:spcPct val="0"/>
              </a:spcBef>
              <a:buFont typeface="Arial"/>
              <a:buChar char="•"/>
            </a:pP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Nursery Two children at UG-ECCE</a:t>
            </a:r>
          </a:p>
          <a:p>
            <a:pPr algn="l" marL="607562" indent="-303781" lvl="1">
              <a:lnSpc>
                <a:spcPts val="4221"/>
              </a:lnSpc>
              <a:spcBef>
                <a:spcPct val="0"/>
              </a:spcBef>
              <a:buFont typeface="Arial"/>
              <a:buChar char="•"/>
            </a:pP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20 children between 5–6 years old</a:t>
            </a:r>
          </a:p>
          <a:p>
            <a:pPr algn="l" marL="607562" indent="-303781" lvl="1">
              <a:lnSpc>
                <a:spcPts val="4221"/>
              </a:lnSpc>
              <a:spcBef>
                <a:spcPct val="0"/>
              </a:spcBef>
              <a:buFont typeface="Arial"/>
              <a:buChar char="•"/>
            </a:pP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oldest group within the early childhood setting</a:t>
            </a:r>
          </a:p>
          <a:p>
            <a:pPr algn="l">
              <a:lnSpc>
                <a:spcPts val="4221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943835" y="657606"/>
            <a:ext cx="13542464" cy="856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5"/>
              </a:lnSpc>
              <a:spcBef>
                <a:spcPct val="0"/>
              </a:spcBef>
            </a:pPr>
            <a:r>
              <a:rPr lang="en-US" b="true" sz="6399">
                <a:solidFill>
                  <a:srgbClr val="A31D1D"/>
                </a:solidFill>
                <a:latin typeface="Inter Bold"/>
                <a:ea typeface="Inter Bold"/>
                <a:cs typeface="Inter Bold"/>
                <a:sym typeface="Inter Bold"/>
              </a:rPr>
              <a:t>Participants and Data Collection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66705" y="4205573"/>
            <a:ext cx="12822312" cy="37218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21"/>
              </a:lnSpc>
              <a:spcBef>
                <a:spcPct val="0"/>
              </a:spcBef>
            </a:pPr>
            <a:r>
              <a:rPr lang="en-US" sz="2814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Mud Play Sess</a:t>
            </a: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ions</a:t>
            </a:r>
          </a:p>
          <a:p>
            <a:pPr algn="l" marL="607562" indent="-303781" lvl="1">
              <a:lnSpc>
                <a:spcPts val="4221"/>
              </a:lnSpc>
              <a:spcBef>
                <a:spcPct val="0"/>
              </a:spcBef>
              <a:buFont typeface="Arial"/>
              <a:buChar char="•"/>
            </a:pP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M</a:t>
            </a: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ud kitchen play formed part of the children’s everyday curriculum</a:t>
            </a:r>
          </a:p>
          <a:p>
            <a:pPr algn="l" marL="607562" indent="-303781" lvl="1">
              <a:lnSpc>
                <a:spcPts val="4221"/>
              </a:lnSpc>
              <a:spcBef>
                <a:spcPct val="0"/>
              </a:spcBef>
              <a:buFont typeface="Arial"/>
              <a:buChar char="•"/>
            </a:pP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Four mud play sessions were observed</a:t>
            </a:r>
          </a:p>
          <a:p>
            <a:pPr algn="l" marL="607562" indent="-303781" lvl="1">
              <a:lnSpc>
                <a:spcPts val="4221"/>
              </a:lnSpc>
              <a:spcBef>
                <a:spcPct val="0"/>
              </a:spcBef>
              <a:buFont typeface="Arial"/>
              <a:buChar char="•"/>
            </a:pP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S</a:t>
            </a: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essions were documented using photographs and video recordings</a:t>
            </a:r>
          </a:p>
          <a:p>
            <a:pPr algn="l">
              <a:lnSpc>
                <a:spcPts val="4221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666705" y="7631967"/>
            <a:ext cx="12822312" cy="2655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21"/>
              </a:lnSpc>
              <a:spcBef>
                <a:spcPct val="0"/>
              </a:spcBef>
            </a:pPr>
            <a:r>
              <a:rPr lang="en-US" sz="2814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</a:t>
            </a: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nterview Process</a:t>
            </a:r>
          </a:p>
          <a:p>
            <a:pPr algn="l" marL="607562" indent="-303781" lvl="1">
              <a:lnSpc>
                <a:spcPts val="4221"/>
              </a:lnSpc>
              <a:spcBef>
                <a:spcPct val="0"/>
              </a:spcBef>
              <a:buFont typeface="Arial"/>
              <a:buChar char="•"/>
            </a:pP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Children participated in photo-elicitation interviews</a:t>
            </a:r>
          </a:p>
          <a:p>
            <a:pPr algn="l" marL="607562" indent="-303781" lvl="1">
              <a:lnSpc>
                <a:spcPts val="4221"/>
              </a:lnSpc>
              <a:spcBef>
                <a:spcPct val="0"/>
              </a:spcBef>
              <a:buFont typeface="Arial"/>
              <a:buChar char="•"/>
            </a:pP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Interviews conducted in four small groups of five children</a:t>
            </a:r>
          </a:p>
          <a:p>
            <a:pPr algn="l" marL="607562" indent="-303781" lvl="1">
              <a:lnSpc>
                <a:spcPts val="4221"/>
              </a:lnSpc>
              <a:spcBef>
                <a:spcPct val="0"/>
              </a:spcBef>
              <a:buFont typeface="Arial"/>
              <a:buChar char="•"/>
            </a:pPr>
            <a:r>
              <a:rPr lang="en-US" sz="2814" strike="noStrike" u="none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Visual prompts supported reflection and discussion</a:t>
            </a:r>
          </a:p>
          <a:p>
            <a:pPr algn="l">
              <a:lnSpc>
                <a:spcPts val="4221"/>
              </a:lnSpc>
              <a:spcBef>
                <a:spcPct val="0"/>
              </a:spcBef>
            </a:pPr>
          </a:p>
        </p:txBody>
      </p:sp>
      <p:sp>
        <p:nvSpPr>
          <p:cNvPr name="Freeform 9" id="9"/>
          <p:cNvSpPr/>
          <p:nvPr/>
        </p:nvSpPr>
        <p:spPr>
          <a:xfrm flipH="false" flipV="true" rot="1504965">
            <a:off x="16764136" y="8047005"/>
            <a:ext cx="2108683" cy="2697153"/>
          </a:xfrm>
          <a:custGeom>
            <a:avLst/>
            <a:gdLst/>
            <a:ahLst/>
            <a:cxnLst/>
            <a:rect r="r" b="b" t="t" l="l"/>
            <a:pathLst>
              <a:path h="2697153" w="2108683">
                <a:moveTo>
                  <a:pt x="0" y="2697153"/>
                </a:moveTo>
                <a:lnTo>
                  <a:pt x="2108683" y="2697153"/>
                </a:lnTo>
                <a:lnTo>
                  <a:pt x="2108683" y="0"/>
                </a:lnTo>
                <a:lnTo>
                  <a:pt x="0" y="0"/>
                </a:lnTo>
                <a:lnTo>
                  <a:pt x="0" y="2697153"/>
                </a:lnTo>
                <a:close/>
              </a:path>
            </a:pathLst>
          </a:custGeom>
          <a:blipFill>
            <a:blip r:embed="rId2">
              <a:alphaModFix amt="3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DAHI5SudbKM</dc:identifier>
  <dcterms:modified xsi:type="dcterms:W3CDTF">2011-08-01T06:04:30Z</dcterms:modified>
  <cp:revision>1</cp:revision>
  <dc:title>Muddy Play presentation </dc:title>
</cp:coreProperties>
</file>