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72" r:id="rId3"/>
    <p:sldId id="281" r:id="rId4"/>
    <p:sldId id="288" r:id="rId5"/>
    <p:sldId id="289" r:id="rId6"/>
    <p:sldId id="278" r:id="rId7"/>
    <p:sldId id="286" r:id="rId8"/>
    <p:sldId id="261" r:id="rId9"/>
    <p:sldId id="287" r:id="rId10"/>
    <p:sldId id="282" r:id="rId11"/>
    <p:sldId id="290" r:id="rId12"/>
    <p:sldId id="291" r:id="rId13"/>
    <p:sldId id="264" r:id="rId14"/>
    <p:sldId id="260" r:id="rId15"/>
    <p:sldId id="266" r:id="rId16"/>
    <p:sldId id="283" r:id="rId17"/>
    <p:sldId id="262" r:id="rId18"/>
    <p:sldId id="267" r:id="rId19"/>
    <p:sldId id="268" r:id="rId20"/>
    <p:sldId id="269" r:id="rId21"/>
    <p:sldId id="292" r:id="rId22"/>
    <p:sldId id="29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0AA2A6-10F5-4918-A7A3-3B108441A062}" type="datetimeFigureOut">
              <a:rPr lang="en-US" smtClean="0"/>
              <a:pPr/>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7C675-DBC6-4CD0-ABBE-A8F36623DA85}"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0AA2A6-10F5-4918-A7A3-3B108441A062}" type="datetimeFigureOut">
              <a:rPr lang="en-US" smtClean="0"/>
              <a:pPr/>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7C675-DBC6-4CD0-ABBE-A8F36623DA85}"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0AA2A6-10F5-4918-A7A3-3B108441A062}" type="datetimeFigureOut">
              <a:rPr lang="en-US" smtClean="0"/>
              <a:pPr/>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7C675-DBC6-4CD0-ABBE-A8F36623DA85}"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0AA2A6-10F5-4918-A7A3-3B108441A062}" type="datetimeFigureOut">
              <a:rPr lang="en-US" smtClean="0"/>
              <a:pPr/>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7C675-DBC6-4CD0-ABBE-A8F36623DA85}"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0AA2A6-10F5-4918-A7A3-3B108441A062}" type="datetimeFigureOut">
              <a:rPr lang="en-US" smtClean="0"/>
              <a:pPr/>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7C675-DBC6-4CD0-ABBE-A8F36623DA85}" type="slidenum">
              <a:rPr lang="en-US" smtClean="0"/>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0AA2A6-10F5-4918-A7A3-3B108441A062}" type="datetimeFigureOut">
              <a:rPr lang="en-US" smtClean="0"/>
              <a:pPr/>
              <a:t>5/15/2026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37C675-DBC6-4CD0-ABBE-A8F36623DA85}"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0AA2A6-10F5-4918-A7A3-3B108441A062}" type="datetimeFigureOut">
              <a:rPr lang="en-US" smtClean="0"/>
              <a:pPr/>
              <a:t>5/15/2026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37C675-DBC6-4CD0-ABBE-A8F36623DA85}"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0AA2A6-10F5-4918-A7A3-3B108441A062}" type="datetimeFigureOut">
              <a:rPr lang="en-US" smtClean="0"/>
              <a:pPr/>
              <a:t>5/15/2026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37C675-DBC6-4CD0-ABBE-A8F36623DA85}"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0AA2A6-10F5-4918-A7A3-3B108441A062}" type="datetimeFigureOut">
              <a:rPr lang="en-US" smtClean="0"/>
              <a:pPr/>
              <a:t>5/15/2026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37C675-DBC6-4CD0-ABBE-A8F36623DA85}"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0AA2A6-10F5-4918-A7A3-3B108441A062}" type="datetimeFigureOut">
              <a:rPr lang="en-US" smtClean="0"/>
              <a:pPr/>
              <a:t>5/15/2026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37C675-DBC6-4CD0-ABBE-A8F36623DA85}"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0AA2A6-10F5-4918-A7A3-3B108441A062}" type="datetimeFigureOut">
              <a:rPr lang="en-US" smtClean="0"/>
              <a:pPr/>
              <a:t>5/15/2026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37C675-DBC6-4CD0-ABBE-A8F36623DA85}"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AA2A6-10F5-4918-A7A3-3B108441A062}" type="datetimeFigureOut">
              <a:rPr lang="en-US" smtClean="0"/>
              <a:pPr/>
              <a:t>5/15/2026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37C675-DBC6-4CD0-ABBE-A8F36623DA8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1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12.svg"/><Relationship Id="rId9" Type="http://schemas.openxmlformats.org/officeDocument/2006/relationships/image" Target="../media/image1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education.gov.gy/en/index.php/projects/gesip/1480-gesip-legal-and-institutional-framework-applicable-to-indigenous-peoples-and-educatio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print"/>
            <a:stretch>
              <a:fillRect t="-9259" b="-9259"/>
            </a:stretch>
          </a:blipFill>
        </p:spPr>
        <p:txBody>
          <a:bodyPr lIns="51206" tIns="25603" rIns="51206" bIns="25603"/>
          <a:lstStyle/>
          <a:p>
            <a:endParaRPr lang="en-JM"/>
          </a:p>
        </p:txBody>
      </p:sp>
      <p:sp>
        <p:nvSpPr>
          <p:cNvPr id="3" name="Freeform 3"/>
          <p:cNvSpPr/>
          <p:nvPr/>
        </p:nvSpPr>
        <p:spPr>
          <a:xfrm rot="2700000">
            <a:off x="488367" y="-74428"/>
            <a:ext cx="4683380" cy="3512535"/>
          </a:xfrm>
          <a:custGeom>
            <a:avLst/>
            <a:gdLst/>
            <a:ahLst/>
            <a:cxnLst/>
            <a:rect l="l" t="t" r="r" b="b"/>
            <a:pathLst>
              <a:path w="7025070" h="7025070">
                <a:moveTo>
                  <a:pt x="0" y="0"/>
                </a:moveTo>
                <a:lnTo>
                  <a:pt x="7025070" y="0"/>
                </a:lnTo>
                <a:lnTo>
                  <a:pt x="7025070" y="7025070"/>
                </a:lnTo>
                <a:lnTo>
                  <a:pt x="0" y="7025070"/>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txBody>
          <a:bodyPr lIns="51206" tIns="25603" rIns="51206" bIns="25603"/>
          <a:lstStyle/>
          <a:p>
            <a:endParaRPr lang="en-JM"/>
          </a:p>
        </p:txBody>
      </p:sp>
      <p:sp>
        <p:nvSpPr>
          <p:cNvPr id="4" name="Freeform 4"/>
          <p:cNvSpPr/>
          <p:nvPr/>
        </p:nvSpPr>
        <p:spPr>
          <a:xfrm rot="2700000">
            <a:off x="488367" y="1555383"/>
            <a:ext cx="4683380" cy="3512535"/>
          </a:xfrm>
          <a:custGeom>
            <a:avLst/>
            <a:gdLst/>
            <a:ahLst/>
            <a:cxnLst/>
            <a:rect l="l" t="t" r="r" b="b"/>
            <a:pathLst>
              <a:path w="7025070" h="7025070">
                <a:moveTo>
                  <a:pt x="0" y="0"/>
                </a:moveTo>
                <a:lnTo>
                  <a:pt x="7025070" y="0"/>
                </a:lnTo>
                <a:lnTo>
                  <a:pt x="7025070" y="7025069"/>
                </a:lnTo>
                <a:lnTo>
                  <a:pt x="0" y="7025069"/>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txBody>
          <a:bodyPr lIns="51206" tIns="25603" rIns="51206" bIns="25603"/>
          <a:lstStyle/>
          <a:p>
            <a:endParaRPr lang="en-JM"/>
          </a:p>
        </p:txBody>
      </p:sp>
      <p:grpSp>
        <p:nvGrpSpPr>
          <p:cNvPr id="5" name="Group 5"/>
          <p:cNvGrpSpPr/>
          <p:nvPr/>
        </p:nvGrpSpPr>
        <p:grpSpPr>
          <a:xfrm>
            <a:off x="628509" y="899884"/>
            <a:ext cx="6287669" cy="1095777"/>
            <a:chOff x="0" y="0"/>
            <a:chExt cx="15995514" cy="2090702"/>
          </a:xfrm>
        </p:grpSpPr>
        <p:sp>
          <p:nvSpPr>
            <p:cNvPr id="6" name="Freeform 6"/>
            <p:cNvSpPr/>
            <p:nvPr/>
          </p:nvSpPr>
          <p:spPr>
            <a:xfrm>
              <a:off x="0" y="0"/>
              <a:ext cx="15995515" cy="2090705"/>
            </a:xfrm>
            <a:custGeom>
              <a:avLst/>
              <a:gdLst/>
              <a:ahLst/>
              <a:cxnLst/>
              <a:rect l="l" t="t" r="r" b="b"/>
              <a:pathLst>
                <a:path w="15995515" h="2090705">
                  <a:moveTo>
                    <a:pt x="0" y="0"/>
                  </a:moveTo>
                  <a:lnTo>
                    <a:pt x="15995515" y="0"/>
                  </a:lnTo>
                  <a:lnTo>
                    <a:pt x="15995515" y="2090705"/>
                  </a:lnTo>
                  <a:lnTo>
                    <a:pt x="0" y="2090705"/>
                  </a:lnTo>
                  <a:close/>
                </a:path>
              </a:pathLst>
            </a:custGeom>
            <a:blipFill>
              <a:blip r:embed="rId5" cstate="print">
                <a:alphaModFix amt="0"/>
              </a:blip>
              <a:stretch>
                <a:fillRect t="-53022" r="30892" b="-53022"/>
              </a:stretch>
            </a:blipFill>
          </p:spPr>
          <p:txBody>
            <a:bodyPr/>
            <a:lstStyle/>
            <a:p>
              <a:endParaRPr lang="en-JM"/>
            </a:p>
          </p:txBody>
        </p:sp>
        <p:sp>
          <p:nvSpPr>
            <p:cNvPr id="7" name="TextBox 7"/>
            <p:cNvSpPr txBox="1"/>
            <p:nvPr/>
          </p:nvSpPr>
          <p:spPr>
            <a:xfrm>
              <a:off x="0" y="-9525"/>
              <a:ext cx="15995514" cy="2100227"/>
            </a:xfrm>
            <a:prstGeom prst="rect">
              <a:avLst/>
            </a:prstGeom>
          </p:spPr>
          <p:txBody>
            <a:bodyPr lIns="0" tIns="0" rIns="0" bIns="0" rtlCol="0" anchor="t"/>
            <a:lstStyle/>
            <a:p>
              <a:pPr>
                <a:lnSpc>
                  <a:spcPts val="3652"/>
                </a:lnSpc>
              </a:pPr>
              <a:r>
                <a:rPr lang="en-US" sz="3000" dirty="0" err="1" smtClean="0">
                  <a:solidFill>
                    <a:srgbClr val="FDDB51"/>
                  </a:solidFill>
                  <a:latin typeface="Cardo"/>
                  <a:ea typeface="Cardo"/>
                  <a:cs typeface="Cardo"/>
                  <a:sym typeface="Cardo"/>
                </a:rPr>
                <a:t>Indigenising</a:t>
              </a:r>
              <a:r>
                <a:rPr lang="en-US" sz="3000" dirty="0" smtClean="0">
                  <a:solidFill>
                    <a:srgbClr val="FDDB51"/>
                  </a:solidFill>
                  <a:latin typeface="Cardo"/>
                  <a:ea typeface="Cardo"/>
                  <a:cs typeface="Cardo"/>
                  <a:sym typeface="Cardo"/>
                </a:rPr>
                <a:t> Early Childhood </a:t>
              </a:r>
              <a:endParaRPr lang="en-US" sz="3000" dirty="0">
                <a:solidFill>
                  <a:srgbClr val="FDDB51"/>
                </a:solidFill>
                <a:latin typeface="Cardo"/>
                <a:ea typeface="Cardo"/>
                <a:cs typeface="Cardo"/>
                <a:sym typeface="Cardo"/>
              </a:endParaRPr>
            </a:p>
          </p:txBody>
        </p:sp>
      </p:grpSp>
      <p:grpSp>
        <p:nvGrpSpPr>
          <p:cNvPr id="8" name="Group 8"/>
          <p:cNvGrpSpPr/>
          <p:nvPr/>
        </p:nvGrpSpPr>
        <p:grpSpPr>
          <a:xfrm>
            <a:off x="685800" y="1447800"/>
            <a:ext cx="3537538" cy="1747160"/>
            <a:chOff x="0" y="0"/>
            <a:chExt cx="5644160" cy="2090702"/>
          </a:xfrm>
        </p:grpSpPr>
        <p:sp>
          <p:nvSpPr>
            <p:cNvPr id="9" name="Freeform 9"/>
            <p:cNvSpPr/>
            <p:nvPr/>
          </p:nvSpPr>
          <p:spPr>
            <a:xfrm>
              <a:off x="0" y="0"/>
              <a:ext cx="5644160" cy="2090705"/>
            </a:xfrm>
            <a:custGeom>
              <a:avLst/>
              <a:gdLst/>
              <a:ahLst/>
              <a:cxnLst/>
              <a:rect l="l" t="t" r="r" b="b"/>
              <a:pathLst>
                <a:path w="5644160" h="2090705">
                  <a:moveTo>
                    <a:pt x="0" y="0"/>
                  </a:moveTo>
                  <a:lnTo>
                    <a:pt x="5644160" y="0"/>
                  </a:lnTo>
                  <a:lnTo>
                    <a:pt x="5644160" y="2090705"/>
                  </a:lnTo>
                  <a:lnTo>
                    <a:pt x="0" y="2090705"/>
                  </a:lnTo>
                  <a:close/>
                </a:path>
              </a:pathLst>
            </a:custGeom>
            <a:blipFill>
              <a:blip r:embed="rId5" cstate="print">
                <a:alphaModFix amt="0"/>
              </a:blip>
              <a:stretch>
                <a:fillRect t="-53022" r="-95849" b="-53022"/>
              </a:stretch>
            </a:blipFill>
          </p:spPr>
          <p:txBody>
            <a:bodyPr/>
            <a:lstStyle/>
            <a:p>
              <a:endParaRPr lang="en-JM"/>
            </a:p>
          </p:txBody>
        </p:sp>
        <p:sp>
          <p:nvSpPr>
            <p:cNvPr id="10" name="TextBox 10"/>
            <p:cNvSpPr txBox="1"/>
            <p:nvPr/>
          </p:nvSpPr>
          <p:spPr>
            <a:xfrm>
              <a:off x="0" y="-114300"/>
              <a:ext cx="5644160" cy="2205002"/>
            </a:xfrm>
            <a:prstGeom prst="rect">
              <a:avLst/>
            </a:prstGeom>
          </p:spPr>
          <p:txBody>
            <a:bodyPr lIns="0" tIns="0" rIns="0" bIns="0" rtlCol="0" anchor="ctr"/>
            <a:lstStyle/>
            <a:p>
              <a:pPr>
                <a:lnSpc>
                  <a:spcPts val="3462"/>
                </a:lnSpc>
              </a:pPr>
              <a:endParaRPr lang="en-US" sz="2900" b="1" dirty="0">
                <a:solidFill>
                  <a:srgbClr val="F1EDE2"/>
                </a:solidFill>
                <a:latin typeface="Calibri (MS) Bold"/>
                <a:ea typeface="Calibri (MS) Bold"/>
                <a:cs typeface="Calibri (MS) Bold"/>
                <a:sym typeface="Calibri (MS) Bold"/>
              </a:endParaRPr>
            </a:p>
          </p:txBody>
        </p:sp>
      </p:grpSp>
      <p:sp>
        <p:nvSpPr>
          <p:cNvPr id="14" name="Freeform 14"/>
          <p:cNvSpPr/>
          <p:nvPr/>
        </p:nvSpPr>
        <p:spPr>
          <a:xfrm>
            <a:off x="3548911" y="2057400"/>
            <a:ext cx="2046178" cy="2743200"/>
          </a:xfrm>
          <a:custGeom>
            <a:avLst/>
            <a:gdLst/>
            <a:ahLst/>
            <a:cxnLst/>
            <a:rect l="l" t="t" r="r" b="b"/>
            <a:pathLst>
              <a:path w="4092356" h="4114800">
                <a:moveTo>
                  <a:pt x="0" y="0"/>
                </a:moveTo>
                <a:lnTo>
                  <a:pt x="4092356" y="0"/>
                </a:lnTo>
                <a:lnTo>
                  <a:pt x="4092356" y="4114800"/>
                </a:lnTo>
                <a:lnTo>
                  <a:pt x="0" y="41148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txBody>
          <a:bodyPr lIns="51206" tIns="25603" rIns="51206" bIns="25603"/>
          <a:lstStyle/>
          <a:p>
            <a:endParaRPr lang="en-JM"/>
          </a:p>
        </p:txBody>
      </p:sp>
      <p:sp>
        <p:nvSpPr>
          <p:cNvPr id="15" name="Freeform 15"/>
          <p:cNvSpPr/>
          <p:nvPr/>
        </p:nvSpPr>
        <p:spPr>
          <a:xfrm rot="5400000">
            <a:off x="3164298" y="3503967"/>
            <a:ext cx="17725" cy="5317620"/>
          </a:xfrm>
          <a:custGeom>
            <a:avLst/>
            <a:gdLst/>
            <a:ahLst/>
            <a:cxnLst/>
            <a:rect l="l" t="t" r="r" b="b"/>
            <a:pathLst>
              <a:path w="26588" h="10635240">
                <a:moveTo>
                  <a:pt x="0" y="0"/>
                </a:moveTo>
                <a:lnTo>
                  <a:pt x="26588" y="0"/>
                </a:lnTo>
                <a:lnTo>
                  <a:pt x="26588" y="10635240"/>
                </a:lnTo>
                <a:lnTo>
                  <a:pt x="0" y="10635240"/>
                </a:lnTo>
                <a:lnTo>
                  <a:pt x="0" y="0"/>
                </a:lnTo>
                <a:close/>
              </a:path>
            </a:pathLst>
          </a:custGeom>
          <a:blipFill>
            <a:blip r:embed="rId8" cstate="print">
              <a:extLst>
                <a:ext uri="{96DAC541-7B7A-43D3-8B79-37D633B846F1}">
                  <asvg:svgBlip xmlns:asvg="http://schemas.microsoft.com/office/drawing/2016/SVG/main" xmlns="" r:embed="rId9"/>
                </a:ext>
              </a:extLst>
            </a:blip>
            <a:stretch>
              <a:fillRect/>
            </a:stretch>
          </a:blipFill>
        </p:spPr>
        <p:txBody>
          <a:bodyPr lIns="51206" tIns="25603" rIns="51206" bIns="25603"/>
          <a:lstStyle/>
          <a:p>
            <a:endParaRPr lang="en-JM"/>
          </a:p>
        </p:txBody>
      </p:sp>
      <p:sp>
        <p:nvSpPr>
          <p:cNvPr id="16" name="TextBox 16"/>
          <p:cNvSpPr txBox="1"/>
          <p:nvPr/>
        </p:nvSpPr>
        <p:spPr>
          <a:xfrm>
            <a:off x="514350" y="6242299"/>
            <a:ext cx="9154300" cy="333425"/>
          </a:xfrm>
          <a:prstGeom prst="rect">
            <a:avLst/>
          </a:prstGeom>
        </p:spPr>
        <p:txBody>
          <a:bodyPr lIns="0" tIns="0" rIns="0" bIns="0" rtlCol="0" anchor="t">
            <a:spAutoFit/>
          </a:bodyPr>
          <a:lstStyle/>
          <a:p>
            <a:pPr>
              <a:lnSpc>
                <a:spcPts val="2550"/>
              </a:lnSpc>
              <a:spcBef>
                <a:spcPct val="0"/>
              </a:spcBef>
            </a:pPr>
            <a:r>
              <a:rPr lang="en-US" dirty="0" err="1" smtClean="0">
                <a:solidFill>
                  <a:srgbClr val="F8F8F2"/>
                </a:solidFill>
                <a:latin typeface="Calibri (MS)"/>
                <a:ea typeface="Calibri (MS)"/>
                <a:cs typeface="Calibri (MS)"/>
                <a:sym typeface="Calibri (MS)"/>
              </a:rPr>
              <a:t>Zoyah</a:t>
            </a:r>
            <a:r>
              <a:rPr lang="en-US" dirty="0" smtClean="0">
                <a:solidFill>
                  <a:srgbClr val="F8F8F2"/>
                </a:solidFill>
                <a:latin typeface="Calibri (MS)"/>
                <a:ea typeface="Calibri (MS)"/>
                <a:cs typeface="Calibri (MS)"/>
                <a:sym typeface="Calibri (MS)"/>
              </a:rPr>
              <a:t> </a:t>
            </a:r>
            <a:r>
              <a:rPr lang="en-US" dirty="0" err="1">
                <a:solidFill>
                  <a:srgbClr val="F8F8F2"/>
                </a:solidFill>
                <a:latin typeface="Calibri (MS)"/>
                <a:ea typeface="Calibri (MS)"/>
                <a:cs typeface="Calibri (MS)"/>
                <a:sym typeface="Calibri (MS)"/>
              </a:rPr>
              <a:t>Kinkead</a:t>
            </a:r>
            <a:r>
              <a:rPr lang="en-US" dirty="0">
                <a:solidFill>
                  <a:srgbClr val="F8F8F2"/>
                </a:solidFill>
                <a:latin typeface="Calibri (MS)"/>
                <a:ea typeface="Calibri (MS)"/>
                <a:cs typeface="Calibri (MS)"/>
                <a:sym typeface="Calibri (MS)"/>
              </a:rPr>
              <a:t>-Clark | The </a:t>
            </a:r>
            <a:r>
              <a:rPr lang="en-US" dirty="0" smtClean="0">
                <a:solidFill>
                  <a:srgbClr val="F8F8F2"/>
                </a:solidFill>
                <a:latin typeface="Calibri (MS)"/>
                <a:ea typeface="Calibri (MS)"/>
                <a:cs typeface="Calibri (MS)"/>
                <a:sym typeface="Calibri (MS)"/>
              </a:rPr>
              <a:t>University </a:t>
            </a:r>
            <a:r>
              <a:rPr lang="en-US" dirty="0">
                <a:solidFill>
                  <a:srgbClr val="F8F8F2"/>
                </a:solidFill>
                <a:latin typeface="Calibri (MS)"/>
                <a:ea typeface="Calibri (MS)"/>
                <a:cs typeface="Calibri (MS)"/>
                <a:sym typeface="Calibri (MS)"/>
              </a:rPr>
              <a:t>of the West Indies, Mona</a:t>
            </a:r>
          </a:p>
        </p:txBody>
      </p:sp>
      <p:sp>
        <p:nvSpPr>
          <p:cNvPr id="17" name="Rectangle 16"/>
          <p:cNvSpPr/>
          <p:nvPr/>
        </p:nvSpPr>
        <p:spPr>
          <a:xfrm>
            <a:off x="304800" y="1447800"/>
            <a:ext cx="4572000" cy="2308324"/>
          </a:xfrm>
          <a:prstGeom prst="rect">
            <a:avLst/>
          </a:prstGeom>
        </p:spPr>
        <p:txBody>
          <a:bodyPr wrap="square">
            <a:spAutoFit/>
          </a:bodyPr>
          <a:lstStyle/>
          <a:p>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Promoting ECD opportunities for Indigenous Peoples in Guyana: Research agenda for advancing Guyana Education Sector Improvement Project: Indigenous Peoples Plan, 2017</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b="1" dirty="0" smtClean="0"/>
              <a:t>Facts</a:t>
            </a:r>
            <a:r>
              <a:rPr lang="en-US" dirty="0" smtClean="0"/>
              <a:t> </a:t>
            </a:r>
            <a:endParaRPr lang="en-US" dirty="0"/>
          </a:p>
        </p:txBody>
      </p:sp>
      <p:sp>
        <p:nvSpPr>
          <p:cNvPr id="3" name="Content Placeholder 2"/>
          <p:cNvSpPr>
            <a:spLocks noGrp="1"/>
          </p:cNvSpPr>
          <p:nvPr>
            <p:ph idx="1"/>
          </p:nvPr>
        </p:nvSpPr>
        <p:spPr>
          <a:xfrm>
            <a:off x="457200" y="1066800"/>
            <a:ext cx="8229600" cy="5059363"/>
          </a:xfrm>
        </p:spPr>
        <p:txBody>
          <a:bodyPr>
            <a:normAutofit/>
          </a:bodyPr>
          <a:lstStyle/>
          <a:p>
            <a:r>
              <a:rPr lang="en-US" sz="2400" dirty="0" smtClean="0"/>
              <a:t>Early childhood care and education has the potential to transform the lives of children from disadvantaged circumstances (Adverse Childhood Experiences)</a:t>
            </a:r>
          </a:p>
          <a:p>
            <a:r>
              <a:rPr lang="en-US" sz="2400" dirty="0" smtClean="0"/>
              <a:t>World Bank reports globally, 350 million children (40% of children under 5 years) need access to child care but they are unable to.</a:t>
            </a:r>
          </a:p>
          <a:p>
            <a:r>
              <a:rPr lang="en-US" sz="2400" dirty="0" smtClean="0"/>
              <a:t>Fundamentally, the children who need to benefit from ECCE the most are usually the ones who do not have a chance to access it.</a:t>
            </a:r>
          </a:p>
          <a:p>
            <a:r>
              <a:rPr lang="en-US" sz="2400" dirty="0" smtClean="0"/>
              <a:t>As a region, we have all “committed” to advancing ECCE, but countries are at different points in achieving this </a:t>
            </a:r>
            <a:r>
              <a:rPr lang="en-US" sz="2400" dirty="0" err="1" smtClean="0"/>
              <a:t>endeavour</a:t>
            </a:r>
            <a:r>
              <a:rPr lang="en-US" sz="2400" dirty="0" smtClean="0"/>
              <a:t>.</a:t>
            </a:r>
            <a:endParaRPr lang="en-US" sz="24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Kinkead</a:t>
            </a:r>
            <a:r>
              <a:rPr lang="en-US" dirty="0" smtClean="0"/>
              <a:t>-Clark, Burns and Abdul-</a:t>
            </a:r>
            <a:r>
              <a:rPr lang="en-US" dirty="0" err="1" smtClean="0"/>
              <a:t>Majied</a:t>
            </a:r>
            <a:r>
              <a:rPr lang="en-US" dirty="0" smtClean="0"/>
              <a:t> (2019) noted the importance of early childhood care and education in helping children </a:t>
            </a:r>
            <a:r>
              <a:rPr lang="en-US" dirty="0" err="1" smtClean="0"/>
              <a:t>actualise</a:t>
            </a:r>
            <a:r>
              <a:rPr lang="en-US" dirty="0" smtClean="0"/>
              <a:t> their Rights (CRC).</a:t>
            </a:r>
          </a:p>
          <a:p>
            <a:pPr lvl="1"/>
            <a:r>
              <a:rPr lang="en-US" i="1" dirty="0"/>
              <a:t>Removing the cloak of children’s </a:t>
            </a:r>
            <a:r>
              <a:rPr lang="en-US" i="1" dirty="0" smtClean="0"/>
              <a:t>invisibility</a:t>
            </a:r>
          </a:p>
          <a:p>
            <a:pPr lvl="1"/>
            <a:r>
              <a:rPr lang="en-US" i="1" dirty="0" smtClean="0"/>
              <a:t>Ensuring </a:t>
            </a:r>
            <a:r>
              <a:rPr lang="en-US" i="1" dirty="0"/>
              <a:t>access and </a:t>
            </a:r>
            <a:r>
              <a:rPr lang="en-US" i="1" dirty="0" smtClean="0"/>
              <a:t>equality</a:t>
            </a:r>
          </a:p>
          <a:p>
            <a:pPr lvl="1"/>
            <a:r>
              <a:rPr lang="en-US" i="1" dirty="0"/>
              <a:t>Protecting our children</a:t>
            </a:r>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Within this context we also understand that while achieving the SDGs particularly Goal 4</a:t>
            </a:r>
            <a:r>
              <a:rPr lang="en-US" dirty="0" smtClean="0"/>
              <a:t>, it is also </a:t>
            </a:r>
            <a:r>
              <a:rPr lang="en-US" dirty="0" smtClean="0"/>
              <a:t>likely to have ripple effects. </a:t>
            </a:r>
          </a:p>
          <a:p>
            <a:pPr lvl="1"/>
            <a:r>
              <a:rPr lang="en-US" dirty="0" smtClean="0"/>
              <a:t>Poverty, health, reduced inequalities etc</a:t>
            </a:r>
          </a:p>
          <a:p>
            <a:endParaRPr lang="en-US" dirty="0" smtClean="0"/>
          </a:p>
          <a:p>
            <a:pPr lvl="1"/>
            <a:endParaRPr lang="en-US" dirty="0"/>
          </a:p>
        </p:txBody>
      </p:sp>
      <p:pic>
        <p:nvPicPr>
          <p:cNvPr id="4" name="Content Placeholder 3" descr="How_well_are_we_doing_2019_Resized_0.jpg"/>
          <p:cNvPicPr>
            <a:picLocks noChangeAspect="1"/>
          </p:cNvPicPr>
          <p:nvPr/>
        </p:nvPicPr>
        <p:blipFill>
          <a:blip r:embed="rId2" cstate="print"/>
          <a:srcRect l="7500" t="11101" r="6250" b="11190"/>
          <a:stretch>
            <a:fillRect/>
          </a:stretch>
        </p:blipFill>
        <p:spPr>
          <a:xfrm>
            <a:off x="2362200" y="3810000"/>
            <a:ext cx="5257800" cy="2667000"/>
          </a:xfrm>
          <a:prstGeom prst="rect">
            <a:avLst/>
          </a:prstGeom>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Global evidence of the underperformance of Indigenous Children  </a:t>
            </a:r>
            <a:endParaRPr lang="en-US" b="1" dirty="0"/>
          </a:p>
        </p:txBody>
      </p:sp>
      <p:pic>
        <p:nvPicPr>
          <p:cNvPr id="3" name="Picture 2"/>
          <p:cNvPicPr/>
          <p:nvPr/>
        </p:nvPicPr>
        <p:blipFill>
          <a:blip r:embed="rId2" cstate="print"/>
          <a:srcRect l="24230" t="29743" r="4849" b="7556"/>
          <a:stretch>
            <a:fillRect/>
          </a:stretch>
        </p:blipFill>
        <p:spPr bwMode="auto">
          <a:xfrm>
            <a:off x="1143000" y="1828800"/>
            <a:ext cx="7391400" cy="464819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a:xfrm>
            <a:off x="381000" y="1524000"/>
            <a:ext cx="3429000" cy="4983163"/>
          </a:xfrm>
        </p:spPr>
        <p:txBody>
          <a:bodyPr>
            <a:normAutofit fontScale="70000" lnSpcReduction="20000"/>
          </a:bodyPr>
          <a:lstStyle/>
          <a:p>
            <a:r>
              <a:rPr lang="en-GB" dirty="0"/>
              <a:t>Guyana has made over the past twenty years as it has worked toward expanding access to early childhood care and education programmes for young children. Beyond increasing the number of nurseries across the country, Guyana has also been intentional in their effort to improve opportunities for Indigenous Peoples as detailed in the “2017 - Guyana Education Sector Improvement Project: Indigenous Peoples Plan”.  </a:t>
            </a:r>
            <a:endParaRPr lang="en-US" dirty="0"/>
          </a:p>
          <a:p>
            <a:endParaRPr lang="en-US" dirty="0"/>
          </a:p>
        </p:txBody>
      </p:sp>
      <p:sp>
        <p:nvSpPr>
          <p:cNvPr id="6" name="Content Placeholder 5"/>
          <p:cNvSpPr>
            <a:spLocks noGrp="1"/>
          </p:cNvSpPr>
          <p:nvPr>
            <p:ph sz="half" idx="2"/>
          </p:nvPr>
        </p:nvSpPr>
        <p:spPr/>
        <p:txBody>
          <a:bodyPr>
            <a:normAutofit fontScale="70000" lnSpcReduction="20000"/>
          </a:bodyPr>
          <a:lstStyle/>
          <a:p>
            <a:endParaRPr lang="en-US" dirty="0" smtClean="0"/>
          </a:p>
          <a:p>
            <a:endParaRPr lang="en-US" dirty="0"/>
          </a:p>
        </p:txBody>
      </p:sp>
      <p:pic>
        <p:nvPicPr>
          <p:cNvPr id="7" name="Picture 6" descr="Language3-ol81sco0zlk0ggpdzlev0n9ofnfqntdg2yst04h88e.png"/>
          <p:cNvPicPr>
            <a:picLocks noChangeAspect="1"/>
          </p:cNvPicPr>
          <p:nvPr/>
        </p:nvPicPr>
        <p:blipFill>
          <a:blip r:embed="rId2" cstate="print"/>
          <a:stretch>
            <a:fillRect/>
          </a:stretch>
        </p:blipFill>
        <p:spPr>
          <a:xfrm>
            <a:off x="3773867" y="1905000"/>
            <a:ext cx="5115745" cy="3352800"/>
          </a:xfrm>
          <a:prstGeom prst="rect">
            <a:avLst/>
          </a:prstGeom>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 </a:t>
            </a:r>
            <a:r>
              <a:rPr lang="en-US" dirty="0" smtClean="0"/>
              <a:t>2018- </a:t>
            </a:r>
            <a:r>
              <a:rPr lang="en-US" dirty="0"/>
              <a:t>Ministry of Education’s US$1.7M Guyana Early Childhood Project (GECEP) </a:t>
            </a:r>
            <a:r>
              <a:rPr lang="en-US" dirty="0" smtClean="0"/>
              <a:t>which targeted </a:t>
            </a:r>
            <a:r>
              <a:rPr lang="en-US" dirty="0"/>
              <a:t>8,000 children in hinterland and remote </a:t>
            </a:r>
            <a:r>
              <a:rPr lang="en-US" dirty="0" err="1"/>
              <a:t>riverine</a:t>
            </a:r>
            <a:r>
              <a:rPr lang="en-US" dirty="0"/>
              <a:t> areas </a:t>
            </a:r>
            <a:r>
              <a:rPr lang="en-US" dirty="0" smtClean="0"/>
              <a:t>was deemed successful </a:t>
            </a:r>
            <a:r>
              <a:rPr lang="en-US" dirty="0"/>
              <a:t>with significant improvements </a:t>
            </a:r>
            <a:r>
              <a:rPr lang="en-US" dirty="0" smtClean="0"/>
              <a:t>in teaching and  </a:t>
            </a:r>
            <a:r>
              <a:rPr lang="en-US" dirty="0"/>
              <a:t>learning.</a:t>
            </a:r>
          </a:p>
          <a:p>
            <a:pPr>
              <a:buNone/>
            </a:pP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Priorities in Indigenous Education</a:t>
            </a:r>
            <a:endParaRPr lang="en-US" b="1" dirty="0"/>
          </a:p>
        </p:txBody>
      </p:sp>
      <p:pic>
        <p:nvPicPr>
          <p:cNvPr id="6" name="Content Placeholder 5" descr="images (3).jpg"/>
          <p:cNvPicPr>
            <a:picLocks noGrp="1" noChangeAspect="1"/>
          </p:cNvPicPr>
          <p:nvPr>
            <p:ph idx="1"/>
          </p:nvPr>
        </p:nvPicPr>
        <p:blipFill>
          <a:blip r:embed="rId2" cstate="print"/>
          <a:stretch>
            <a:fillRect/>
          </a:stretch>
        </p:blipFill>
        <p:spPr>
          <a:xfrm>
            <a:off x="1828799" y="1676400"/>
            <a:ext cx="6029345" cy="4012255"/>
          </a:xfrm>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Examples of Priorities in Indigenous Education</a:t>
            </a:r>
            <a:endParaRPr lang="en-US" b="1" dirty="0"/>
          </a:p>
        </p:txBody>
      </p:sp>
      <p:sp>
        <p:nvSpPr>
          <p:cNvPr id="3" name="Content Placeholder 2"/>
          <p:cNvSpPr>
            <a:spLocks noGrp="1"/>
          </p:cNvSpPr>
          <p:nvPr>
            <p:ph idx="1"/>
          </p:nvPr>
        </p:nvSpPr>
        <p:spPr/>
        <p:txBody>
          <a:bodyPr>
            <a:normAutofit fontScale="85000" lnSpcReduction="10000"/>
          </a:bodyPr>
          <a:lstStyle/>
          <a:p>
            <a:r>
              <a:rPr lang="en-US" dirty="0" smtClean="0"/>
              <a:t>Priorities have often </a:t>
            </a:r>
            <a:r>
              <a:rPr lang="en-US" dirty="0" err="1" smtClean="0"/>
              <a:t>centred</a:t>
            </a:r>
            <a:r>
              <a:rPr lang="en-US" dirty="0" smtClean="0"/>
              <a:t> on “righting wrongs”, addressing social challenges, and in promoting “</a:t>
            </a:r>
            <a:r>
              <a:rPr lang="en-US" dirty="0" err="1" smtClean="0"/>
              <a:t>Westernised</a:t>
            </a:r>
            <a:r>
              <a:rPr lang="en-US" dirty="0" smtClean="0"/>
              <a:t> approaches to education”.</a:t>
            </a:r>
          </a:p>
          <a:p>
            <a:r>
              <a:rPr lang="en-US" dirty="0" smtClean="0"/>
              <a:t>Panama- Early childhood education attendance is low due to a lack of school availability, with 30% of children in remote areas missing out on preschool (</a:t>
            </a:r>
            <a:r>
              <a:rPr lang="en-US" dirty="0" err="1" smtClean="0"/>
              <a:t>Borgen</a:t>
            </a:r>
            <a:r>
              <a:rPr lang="en-US" dirty="0" smtClean="0"/>
              <a:t>, 2026)</a:t>
            </a:r>
          </a:p>
          <a:p>
            <a:r>
              <a:rPr lang="en-US" dirty="0" smtClean="0"/>
              <a:t>Australia- </a:t>
            </a:r>
            <a:r>
              <a:rPr lang="en-US" dirty="0"/>
              <a:t> </a:t>
            </a:r>
            <a:r>
              <a:rPr lang="en-US" dirty="0" smtClean="0"/>
              <a:t>areas for action </a:t>
            </a:r>
            <a:r>
              <a:rPr lang="en-US" dirty="0"/>
              <a:t>and </a:t>
            </a:r>
            <a:r>
              <a:rPr lang="en-US" dirty="0" smtClean="0"/>
              <a:t>improvement include early </a:t>
            </a:r>
            <a:r>
              <a:rPr lang="en-US" dirty="0"/>
              <a:t>childhood education and care, school readiness</a:t>
            </a:r>
            <a:r>
              <a:rPr lang="en-US" dirty="0" smtClean="0"/>
              <a:t>, special education, </a:t>
            </a:r>
            <a:r>
              <a:rPr lang="en-US" dirty="0"/>
              <a:t>school attendance and </a:t>
            </a:r>
            <a:r>
              <a:rPr lang="en-US" dirty="0" smtClean="0"/>
              <a:t>achievement</a:t>
            </a:r>
          </a:p>
          <a:p>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Within the context of Guyana, improving Indigenous education in the early childhood years focuses on </a:t>
            </a:r>
            <a:r>
              <a:rPr lang="en-US" dirty="0" smtClean="0"/>
              <a:t>four</a:t>
            </a:r>
            <a:r>
              <a:rPr lang="en-US" dirty="0" smtClean="0"/>
              <a:t> </a:t>
            </a:r>
            <a:r>
              <a:rPr lang="en-US" dirty="0" smtClean="0"/>
              <a:t>primary factors-</a:t>
            </a:r>
          </a:p>
          <a:p>
            <a:pPr lvl="1"/>
            <a:r>
              <a:rPr lang="en-US" dirty="0" smtClean="0"/>
              <a:t>Access</a:t>
            </a:r>
          </a:p>
          <a:p>
            <a:pPr lvl="1"/>
            <a:r>
              <a:rPr lang="en-US" dirty="0" smtClean="0"/>
              <a:t>Quality</a:t>
            </a:r>
          </a:p>
          <a:p>
            <a:pPr lvl="1"/>
            <a:r>
              <a:rPr lang="en-US" dirty="0" smtClean="0"/>
              <a:t>Cultural relevance</a:t>
            </a:r>
          </a:p>
          <a:p>
            <a:pPr lvl="1"/>
            <a:r>
              <a:rPr lang="en-US" dirty="0" smtClean="0"/>
              <a:t>Sustainability of efforts</a:t>
            </a:r>
            <a:endParaRPr lang="en-US"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General Statistics</a:t>
            </a:r>
            <a:endParaRPr lang="en-US" b="1" dirty="0"/>
          </a:p>
        </p:txBody>
      </p:sp>
      <p:sp>
        <p:nvSpPr>
          <p:cNvPr id="3" name="Content Placeholder 2"/>
          <p:cNvSpPr>
            <a:spLocks noGrp="1"/>
          </p:cNvSpPr>
          <p:nvPr>
            <p:ph idx="1"/>
          </p:nvPr>
        </p:nvSpPr>
        <p:spPr/>
        <p:txBody>
          <a:bodyPr>
            <a:normAutofit fontScale="92500" lnSpcReduction="20000"/>
          </a:bodyPr>
          <a:lstStyle/>
          <a:p>
            <a:r>
              <a:rPr lang="en-US" dirty="0"/>
              <a:t> </a:t>
            </a:r>
            <a:r>
              <a:rPr lang="en-US" dirty="0" smtClean="0"/>
              <a:t>72% of early childhood (nursery) teachers are untrained.</a:t>
            </a:r>
          </a:p>
          <a:p>
            <a:r>
              <a:rPr lang="en-US" dirty="0" smtClean="0"/>
              <a:t>“One </a:t>
            </a:r>
            <a:r>
              <a:rPr lang="en-US" dirty="0"/>
              <a:t>very significant issue is the fact that although the gross enrolment ratio at the nursery level is about eighty percent, the most vulnerable groups are not being captured. These include children in 23 remote communities, where a majority of the population is </a:t>
            </a:r>
            <a:r>
              <a:rPr lang="en-US" dirty="0" smtClean="0"/>
              <a:t>indigenous. -In </a:t>
            </a:r>
            <a:r>
              <a:rPr lang="en-US" dirty="0"/>
              <a:t>Region 1, for example, there are 42 villages with primary schools but there are only 21 nursery schools/classes in the </a:t>
            </a:r>
            <a:r>
              <a:rPr lang="en-US" dirty="0" smtClean="0"/>
              <a:t>Region”. </a:t>
            </a:r>
            <a:r>
              <a:rPr lang="en-US" sz="1600" dirty="0" smtClean="0"/>
              <a:t>(</a:t>
            </a:r>
            <a:r>
              <a:rPr lang="en-US" sz="1600" dirty="0" smtClean="0">
                <a:hlinkClick r:id="rId2" tooltip="GESIP - Legal and Institutional Framework Applicable to Indigenous Peoples and Education"/>
              </a:rPr>
              <a:t>GESIP - Legal and Institutional Framework Applicable to Indigenous Peoples and Education</a:t>
            </a:r>
            <a:r>
              <a:rPr lang="en-US" sz="1600" dirty="0" smtClean="0"/>
              <a:t>)</a:t>
            </a:r>
          </a:p>
          <a:p>
            <a:endParaRPr lang="en-US" dirty="0"/>
          </a:p>
          <a:p>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886200" cy="1162050"/>
          </a:xfrm>
        </p:spPr>
        <p:txBody>
          <a:bodyPr/>
          <a:lstStyle/>
          <a:p>
            <a:r>
              <a:rPr lang="en-US" sz="4000" dirty="0" smtClean="0"/>
              <a:t>Introduction</a:t>
            </a:r>
            <a:endParaRPr lang="en-US" sz="4000" dirty="0"/>
          </a:p>
        </p:txBody>
      </p:sp>
      <p:pic>
        <p:nvPicPr>
          <p:cNvPr id="7" name="Content Placeholder 6" descr="Pic Guyana.jpg"/>
          <p:cNvPicPr>
            <a:picLocks noGrp="1" noChangeAspect="1"/>
          </p:cNvPicPr>
          <p:nvPr>
            <p:ph idx="1"/>
          </p:nvPr>
        </p:nvPicPr>
        <p:blipFill>
          <a:blip r:embed="rId2" cstate="print"/>
          <a:srcRect r="5535" b="22951"/>
          <a:stretch>
            <a:fillRect/>
          </a:stretch>
        </p:blipFill>
        <p:spPr>
          <a:xfrm>
            <a:off x="4332050" y="381000"/>
            <a:ext cx="4811950" cy="4267200"/>
          </a:xfrm>
        </p:spPr>
      </p:pic>
      <p:sp>
        <p:nvSpPr>
          <p:cNvPr id="4" name="Text Placeholder 3"/>
          <p:cNvSpPr>
            <a:spLocks noGrp="1"/>
          </p:cNvSpPr>
          <p:nvPr>
            <p:ph type="body" sz="half" idx="2"/>
          </p:nvPr>
        </p:nvSpPr>
        <p:spPr>
          <a:xfrm>
            <a:off x="457200" y="1435100"/>
            <a:ext cx="3886200" cy="4691063"/>
          </a:xfrm>
        </p:spPr>
        <p:txBody>
          <a:bodyPr>
            <a:normAutofit lnSpcReduction="10000"/>
          </a:bodyPr>
          <a:lstStyle/>
          <a:p>
            <a:pPr>
              <a:buFont typeface="Arial" pitchFamily="34" charset="0"/>
              <a:buChar char="•"/>
            </a:pPr>
            <a:r>
              <a:rPr lang="en-US" dirty="0" smtClean="0"/>
              <a:t> </a:t>
            </a:r>
            <a:r>
              <a:rPr lang="en-US" sz="2000" dirty="0" err="1" smtClean="0"/>
              <a:t>Zoyah</a:t>
            </a:r>
            <a:r>
              <a:rPr lang="en-US" sz="2000" dirty="0" smtClean="0"/>
              <a:t> </a:t>
            </a:r>
            <a:r>
              <a:rPr lang="en-US" sz="2000" dirty="0" err="1" smtClean="0"/>
              <a:t>Kinkead</a:t>
            </a:r>
            <a:r>
              <a:rPr lang="en-US" sz="2000" dirty="0" smtClean="0"/>
              <a:t>-Clark</a:t>
            </a:r>
          </a:p>
          <a:p>
            <a:pPr>
              <a:buFont typeface="Arial" pitchFamily="34" charset="0"/>
              <a:buChar char="•"/>
            </a:pPr>
            <a:r>
              <a:rPr lang="en-US" sz="2000" dirty="0" smtClean="0"/>
              <a:t>Professor, Early Childhood Care and Education, UWI Mona (Jamaica)</a:t>
            </a:r>
          </a:p>
          <a:p>
            <a:pPr>
              <a:buFont typeface="Arial" pitchFamily="34" charset="0"/>
              <a:buChar char="•"/>
            </a:pPr>
            <a:r>
              <a:rPr lang="en-US" sz="2000" dirty="0" smtClean="0"/>
              <a:t>Deputy Dean, Graduate Studies and Research</a:t>
            </a:r>
          </a:p>
          <a:p>
            <a:pPr>
              <a:buFont typeface="Arial" pitchFamily="34" charset="0"/>
              <a:buChar char="•"/>
            </a:pPr>
            <a:r>
              <a:rPr lang="en-US" sz="2000" dirty="0" smtClean="0"/>
              <a:t>Lead Examiner, Joint Board of Teacher Education, Early Childhood </a:t>
            </a:r>
            <a:r>
              <a:rPr lang="en-US" sz="2000" dirty="0" err="1" smtClean="0"/>
              <a:t>Programmes</a:t>
            </a:r>
            <a:endParaRPr lang="en-US" sz="2000" dirty="0" smtClean="0"/>
          </a:p>
          <a:p>
            <a:pPr>
              <a:buFont typeface="Arial" pitchFamily="34" charset="0"/>
              <a:buChar char="•"/>
            </a:pPr>
            <a:r>
              <a:rPr lang="en-US" sz="2000" u="none" strike="noStrike" dirty="0" smtClean="0">
                <a:latin typeface="+mj-lt"/>
                <a:ea typeface="Sorts Mill Goudy"/>
                <a:cs typeface="Sorts Mill Goudy"/>
                <a:sym typeface="Sorts Mill Goudy"/>
              </a:rPr>
              <a:t>Manager of the Dudley Grant Resource Centre</a:t>
            </a:r>
            <a:endParaRPr lang="en-US" sz="2000" dirty="0" smtClean="0">
              <a:latin typeface="+mj-lt"/>
            </a:endParaRPr>
          </a:p>
          <a:p>
            <a:pPr>
              <a:buFont typeface="Arial" pitchFamily="34" charset="0"/>
              <a:buChar char="•"/>
            </a:pPr>
            <a:r>
              <a:rPr lang="en-US" sz="2000" dirty="0" smtClean="0">
                <a:latin typeface="+mj-lt"/>
              </a:rPr>
              <a:t>Kindergarten teacher for several years</a:t>
            </a:r>
          </a:p>
          <a:p>
            <a:pPr>
              <a:buFont typeface="Arial" pitchFamily="34" charset="0"/>
              <a:buChar char="•"/>
            </a:pPr>
            <a:r>
              <a:rPr lang="en-US" sz="2000" dirty="0" smtClean="0"/>
              <a:t>Mother of three boys  (11 year old twins and a five year old)</a:t>
            </a:r>
          </a:p>
          <a:p>
            <a:pPr>
              <a:buFont typeface="Arial" pitchFamily="34" charset="0"/>
              <a:buChar char="•"/>
            </a:pPr>
            <a:endParaRPr lang="en-US" dirty="0" smtClean="0"/>
          </a:p>
          <a:p>
            <a:pPr>
              <a:buFont typeface="Arial" pitchFamily="34" charset="0"/>
              <a:buChar char="•"/>
            </a:pPr>
            <a:endParaRPr lang="en-US"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Mitigation plans</a:t>
            </a:r>
            <a:endParaRPr lang="en-US" b="1" dirty="0"/>
          </a:p>
        </p:txBody>
      </p:sp>
      <p:pic>
        <p:nvPicPr>
          <p:cNvPr id="4" name="Content Placeholder 3"/>
          <p:cNvPicPr>
            <a:picLocks noGrp="1"/>
          </p:cNvPicPr>
          <p:nvPr>
            <p:ph idx="1"/>
          </p:nvPr>
        </p:nvPicPr>
        <p:blipFill>
          <a:blip r:embed="rId2" cstate="print"/>
          <a:srcRect l="40206" t="28778" r="22021" b="17799"/>
          <a:stretch>
            <a:fillRect/>
          </a:stretch>
        </p:blipFill>
        <p:spPr bwMode="auto">
          <a:xfrm>
            <a:off x="762001" y="1447800"/>
            <a:ext cx="6573170" cy="461363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normAutofit fontScale="90000"/>
          </a:bodyPr>
          <a:lstStyle/>
          <a:p>
            <a:r>
              <a:rPr lang="en-US" b="1" dirty="0" smtClean="0"/>
              <a:t/>
            </a:r>
            <a:br>
              <a:rPr lang="en-US" b="1" dirty="0" smtClean="0"/>
            </a:br>
            <a:r>
              <a:rPr lang="en-US" b="1" dirty="0" smtClean="0"/>
              <a:t>Some of the questions which will guide the study</a:t>
            </a:r>
            <a:br>
              <a:rPr lang="en-US" b="1" dirty="0" smtClean="0"/>
            </a:br>
            <a:endParaRPr lang="en-US" b="1" dirty="0"/>
          </a:p>
        </p:txBody>
      </p:sp>
      <p:sp>
        <p:nvSpPr>
          <p:cNvPr id="3" name="Content Placeholder 2"/>
          <p:cNvSpPr>
            <a:spLocks noGrp="1"/>
          </p:cNvSpPr>
          <p:nvPr>
            <p:ph idx="1"/>
          </p:nvPr>
        </p:nvSpPr>
        <p:spPr/>
        <p:txBody>
          <a:bodyPr>
            <a:noAutofit/>
          </a:bodyPr>
          <a:lstStyle/>
          <a:p>
            <a:r>
              <a:rPr lang="en-US" sz="2800" dirty="0" smtClean="0"/>
              <a:t>What does early education look like for indigenous </a:t>
            </a:r>
            <a:r>
              <a:rPr lang="en-US" sz="2800" dirty="0" smtClean="0"/>
              <a:t>children</a:t>
            </a:r>
            <a:r>
              <a:rPr lang="en-US" sz="2800" dirty="0" smtClean="0"/>
              <a:t>?</a:t>
            </a:r>
          </a:p>
          <a:p>
            <a:r>
              <a:rPr lang="en-US" sz="2800" dirty="0" smtClean="0"/>
              <a:t>What enablers and constraints have shaped the education of indigenous children in Guyana over the past nine years?</a:t>
            </a:r>
          </a:p>
          <a:p>
            <a:r>
              <a:rPr lang="en-US" sz="2800" dirty="0" smtClean="0"/>
              <a:t>What is the role of parent education in advancing early care for indigenous children</a:t>
            </a:r>
            <a:r>
              <a:rPr lang="en-US" sz="2800" dirty="0" smtClean="0"/>
              <a:t>?</a:t>
            </a:r>
          </a:p>
          <a:p>
            <a:r>
              <a:rPr lang="en-US" sz="2800" dirty="0" smtClean="0"/>
              <a:t>What supports are in place for children with special needs?</a:t>
            </a:r>
            <a:endParaRPr lang="en-US" sz="2800" dirty="0" smtClean="0"/>
          </a:p>
          <a:p>
            <a:r>
              <a:rPr lang="en-US" sz="2800" dirty="0" smtClean="0"/>
              <a:t>In what ways can support for children zero to three improve their general outcomes?</a:t>
            </a:r>
            <a:endParaRPr lang="en-US" sz="2800"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s (4).jpg"/>
          <p:cNvPicPr>
            <a:picLocks noGrp="1" noChangeAspect="1"/>
          </p:cNvPicPr>
          <p:nvPr>
            <p:ph idx="1"/>
          </p:nvPr>
        </p:nvPicPr>
        <p:blipFill>
          <a:blip r:embed="rId2" cstate="print"/>
          <a:stretch>
            <a:fillRect/>
          </a:stretch>
        </p:blipFill>
        <p:spPr>
          <a:xfrm>
            <a:off x="1676400" y="1448684"/>
            <a:ext cx="6172200" cy="4623192"/>
          </a:xfr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CARICOM-Map-w-Logo.png"/>
          <p:cNvPicPr>
            <a:picLocks noGrp="1" noChangeAspect="1"/>
          </p:cNvPicPr>
          <p:nvPr>
            <p:ph idx="1"/>
          </p:nvPr>
        </p:nvPicPr>
        <p:blipFill>
          <a:blip r:embed="rId2" cstate="print"/>
          <a:stretch>
            <a:fillRect/>
          </a:stretch>
        </p:blipFill>
        <p:spPr>
          <a:xfrm>
            <a:off x="4419600" y="381000"/>
            <a:ext cx="4597174" cy="4621038"/>
          </a:xfrm>
        </p:spPr>
      </p:pic>
      <p:sp>
        <p:nvSpPr>
          <p:cNvPr id="4" name="Text Placeholder 3"/>
          <p:cNvSpPr>
            <a:spLocks noGrp="1"/>
          </p:cNvSpPr>
          <p:nvPr>
            <p:ph type="body" sz="half" idx="2"/>
          </p:nvPr>
        </p:nvSpPr>
        <p:spPr>
          <a:xfrm>
            <a:off x="304799" y="228600"/>
            <a:ext cx="4164563" cy="7162800"/>
          </a:xfrm>
        </p:spPr>
        <p:txBody>
          <a:bodyPr>
            <a:normAutofit fontScale="70000" lnSpcReduction="20000"/>
          </a:bodyPr>
          <a:lstStyle/>
          <a:p>
            <a:endParaRPr lang="en-US" sz="4100" dirty="0" smtClean="0"/>
          </a:p>
          <a:p>
            <a:pPr algn="ctr"/>
            <a:r>
              <a:rPr lang="en-US" sz="4100" b="1" dirty="0" smtClean="0"/>
              <a:t>Background</a:t>
            </a:r>
            <a:endParaRPr lang="en-US" sz="4100" b="1" dirty="0"/>
          </a:p>
          <a:p>
            <a:endParaRPr lang="en-US" dirty="0" smtClean="0"/>
          </a:p>
          <a:p>
            <a:r>
              <a:rPr lang="en-US" sz="2300" dirty="0" smtClean="0"/>
              <a:t> </a:t>
            </a:r>
            <a:r>
              <a:rPr lang="en-US" sz="3100" dirty="0" smtClean="0"/>
              <a:t>As </a:t>
            </a:r>
            <a:r>
              <a:rPr lang="en-US" sz="3100" b="1" dirty="0" smtClean="0"/>
              <a:t>a regional group of over 20 countries </a:t>
            </a:r>
            <a:r>
              <a:rPr lang="en-US" sz="3100" dirty="0" smtClean="0"/>
              <a:t>(Antigua and Barbuda, Bahamas, Barbados, Belize, Dominica, Grenada, Guyana, Haiti, Jamaica, Montserrat, Saint Kitts and Nevis, Saint Lucia, Saint Vincent and the Grenadines, Suriname, Trinidad and Tobago, Anguilla, Bermuda, the British Virgin Islands, the Cayman Islands, Guadeloupe and Turks and Caicos with </a:t>
            </a:r>
            <a:r>
              <a:rPr lang="en-US" sz="3100" b="1" dirty="0" smtClean="0"/>
              <a:t>approximately 20 million people, </a:t>
            </a:r>
            <a:r>
              <a:rPr lang="en-US" sz="3100" dirty="0" smtClean="0"/>
              <a:t>the Caribbean has made significant strides to develop its early years </a:t>
            </a:r>
            <a:r>
              <a:rPr lang="en-US" sz="3100" dirty="0" err="1" smtClean="0"/>
              <a:t>programmes</a:t>
            </a:r>
            <a:r>
              <a:rPr lang="en-US" sz="3100" dirty="0" smtClean="0"/>
              <a:t>. Though </a:t>
            </a:r>
            <a:r>
              <a:rPr lang="en-US" sz="3100" b="1" dirty="0" smtClean="0"/>
              <a:t>geographically</a:t>
            </a:r>
            <a:r>
              <a:rPr lang="en-US" sz="3100" dirty="0" smtClean="0"/>
              <a:t> </a:t>
            </a:r>
            <a:r>
              <a:rPr lang="en-US" sz="3100" b="1" dirty="0" smtClean="0"/>
              <a:t>similar</a:t>
            </a:r>
            <a:r>
              <a:rPr lang="en-US" sz="3100" dirty="0" smtClean="0"/>
              <a:t>, each country is </a:t>
            </a:r>
            <a:r>
              <a:rPr lang="en-US" sz="3100" b="1" dirty="0" smtClean="0"/>
              <a:t>unique and faces nuanced issues</a:t>
            </a:r>
            <a:r>
              <a:rPr lang="en-US" sz="3100" dirty="0" smtClean="0"/>
              <a:t> which they must address as they aspire to advance the outcomes for their youngest citizens</a:t>
            </a:r>
            <a:endParaRPr lang="en-US" sz="3100"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Overarching Goal</a:t>
            </a:r>
            <a:endParaRPr lang="en-US" sz="2800" dirty="0"/>
          </a:p>
        </p:txBody>
      </p:sp>
      <p:pic>
        <p:nvPicPr>
          <p:cNvPr id="5" name="Content Placeholder 4" descr="pexels-1dera-37249699.jpg"/>
          <p:cNvPicPr>
            <a:picLocks noGrp="1" noChangeAspect="1"/>
          </p:cNvPicPr>
          <p:nvPr>
            <p:ph idx="1"/>
          </p:nvPr>
        </p:nvPicPr>
        <p:blipFill>
          <a:blip r:embed="rId2" cstate="print"/>
          <a:stretch>
            <a:fillRect/>
          </a:stretch>
        </p:blipFill>
        <p:spPr>
          <a:xfrm>
            <a:off x="4484249" y="273050"/>
            <a:ext cx="3293352" cy="5853113"/>
          </a:xfrm>
        </p:spPr>
      </p:pic>
      <p:sp>
        <p:nvSpPr>
          <p:cNvPr id="4" name="Text Placeholder 3"/>
          <p:cNvSpPr>
            <a:spLocks noGrp="1"/>
          </p:cNvSpPr>
          <p:nvPr>
            <p:ph type="body" sz="half" idx="2"/>
          </p:nvPr>
        </p:nvSpPr>
        <p:spPr/>
        <p:txBody>
          <a:bodyPr/>
          <a:lstStyle/>
          <a:p>
            <a:r>
              <a:rPr lang="en-US" sz="2000" dirty="0" smtClean="0"/>
              <a:t>This </a:t>
            </a:r>
            <a:r>
              <a:rPr lang="en-US" sz="2000" b="1" dirty="0" smtClean="0"/>
              <a:t>study will explore critical issues relevant to advancing ECCE for select countries in the Caribbean in keeping with the objectives of the SDGs.</a:t>
            </a:r>
            <a:r>
              <a:rPr lang="en-US" sz="2000" dirty="0" smtClean="0"/>
              <a:t> Focus will be placed on ECCE for indigenous communities, children of resistance (those from adverse experiences, climate resilience, expanding ECCE and assessing </a:t>
            </a:r>
            <a:r>
              <a:rPr lang="en-US" sz="2000" dirty="0" err="1" smtClean="0"/>
              <a:t>programmes</a:t>
            </a:r>
            <a:r>
              <a:rPr lang="en-US" sz="2000" dirty="0" smtClean="0"/>
              <a:t> for children zero to three</a:t>
            </a:r>
            <a:r>
              <a:rPr lang="en-US" dirty="0" smtClean="0"/>
              <a:t>.</a:t>
            </a:r>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4" name="Content Placeholder 3"/>
          <p:cNvSpPr>
            <a:spLocks noGrp="1"/>
          </p:cNvSpPr>
          <p:nvPr>
            <p:ph sz="half" idx="2"/>
          </p:nvPr>
        </p:nvSpPr>
        <p:spPr/>
        <p:txBody>
          <a:bodyPr>
            <a:normAutofit fontScale="92500" lnSpcReduction="10000"/>
          </a:bodyPr>
          <a:lstStyle/>
          <a:p>
            <a:r>
              <a:rPr lang="en-US" dirty="0" smtClean="0"/>
              <a:t>In 2015, all Caribbean nations committed to working toward the achievement of the UN Sustainable Development Goals.</a:t>
            </a:r>
          </a:p>
          <a:p>
            <a:pPr>
              <a:buNone/>
            </a:pPr>
            <a:endParaRPr lang="en-US" dirty="0" smtClean="0"/>
          </a:p>
          <a:p>
            <a:r>
              <a:rPr lang="en-US" dirty="0" smtClean="0"/>
              <a:t>Work has been steady but progress has been hampered by the social, economic, political and climatic factors.</a:t>
            </a:r>
          </a:p>
          <a:p>
            <a:pPr lvl="3"/>
            <a:r>
              <a:rPr lang="en-US" dirty="0" smtClean="0"/>
              <a:t>The effects of these have the potential to be devastating and long-lasting</a:t>
            </a:r>
          </a:p>
          <a:p>
            <a:endParaRPr lang="en-US" dirty="0"/>
          </a:p>
        </p:txBody>
      </p:sp>
      <p:sp>
        <p:nvSpPr>
          <p:cNvPr id="5" name="Text Placeholder 4"/>
          <p:cNvSpPr>
            <a:spLocks noGrp="1"/>
          </p:cNvSpPr>
          <p:nvPr>
            <p:ph type="body" sz="quarter" idx="3"/>
          </p:nvPr>
        </p:nvSpPr>
        <p:spPr/>
        <p:txBody>
          <a:bodyPr/>
          <a:lstStyle/>
          <a:p>
            <a:endParaRPr lang="en-US"/>
          </a:p>
        </p:txBody>
      </p:sp>
      <p:pic>
        <p:nvPicPr>
          <p:cNvPr id="7" name="Content Placeholder 6" descr="pexels-dboyag-13019957 (1).jpg"/>
          <p:cNvPicPr>
            <a:picLocks noGrp="1" noChangeAspect="1"/>
          </p:cNvPicPr>
          <p:nvPr>
            <p:ph sz="quarter" idx="4"/>
          </p:nvPr>
        </p:nvPicPr>
        <p:blipFill>
          <a:blip r:embed="rId2" cstate="print"/>
          <a:stretch>
            <a:fillRect/>
          </a:stretch>
        </p:blipFill>
        <p:spPr>
          <a:xfrm>
            <a:off x="4724400" y="1524000"/>
            <a:ext cx="3352800" cy="5029200"/>
          </a:xfr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Clarion Call</a:t>
            </a:r>
            <a:endParaRPr lang="en-US" b="1" dirty="0"/>
          </a:p>
        </p:txBody>
      </p:sp>
      <p:sp>
        <p:nvSpPr>
          <p:cNvPr id="3" name="Content Placeholder 2"/>
          <p:cNvSpPr>
            <a:spLocks noGrp="1"/>
          </p:cNvSpPr>
          <p:nvPr>
            <p:ph idx="1"/>
          </p:nvPr>
        </p:nvSpPr>
        <p:spPr/>
        <p:txBody>
          <a:bodyPr/>
          <a:lstStyle/>
          <a:p>
            <a:pPr>
              <a:buNone/>
            </a:pPr>
            <a:r>
              <a:rPr lang="en-US" dirty="0" smtClean="0"/>
              <a:t>“</a:t>
            </a:r>
            <a:r>
              <a:rPr lang="en-US" b="1" dirty="0" smtClean="0"/>
              <a:t>With </a:t>
            </a:r>
            <a:r>
              <a:rPr lang="en-US" b="1" dirty="0"/>
              <a:t>just five </a:t>
            </a:r>
            <a:r>
              <a:rPr lang="en-US" b="1" dirty="0" smtClean="0"/>
              <a:t>years [now four] </a:t>
            </a:r>
            <a:r>
              <a:rPr lang="en-US" b="1" dirty="0"/>
              <a:t>to reach the Sustainable Development Goals, we need to shift into overdrive</a:t>
            </a:r>
            <a:r>
              <a:rPr lang="en-US" b="1" dirty="0" smtClean="0"/>
              <a:t>.”</a:t>
            </a:r>
            <a:r>
              <a:rPr lang="en-US" b="1" dirty="0"/>
              <a:t> </a:t>
            </a:r>
            <a:r>
              <a:rPr lang="en-US" dirty="0" err="1"/>
              <a:t>António</a:t>
            </a:r>
            <a:r>
              <a:rPr lang="en-US" dirty="0"/>
              <a:t> </a:t>
            </a:r>
            <a:r>
              <a:rPr lang="en-US" dirty="0" err="1" smtClean="0"/>
              <a:t>Guterres</a:t>
            </a:r>
            <a:endParaRPr lang="en-US" dirty="0" smtClean="0"/>
          </a:p>
          <a:p>
            <a:pPr>
              <a:buNone/>
            </a:pPr>
            <a:r>
              <a:rPr lang="en-US" i="1" dirty="0"/>
              <a:t>	</a:t>
            </a:r>
            <a:r>
              <a:rPr lang="en-US" i="1" dirty="0" smtClean="0"/>
              <a:t>	Secretary-General</a:t>
            </a:r>
            <a:r>
              <a:rPr lang="en-US" i="1" dirty="0"/>
              <a:t>, United Nations</a:t>
            </a:r>
            <a:endParaRPr lang="en-US" dirty="0"/>
          </a:p>
          <a:p>
            <a:pPr>
              <a:buNone/>
            </a:pP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haiti-shelter-1536x1025.jpg"/>
          <p:cNvPicPr>
            <a:picLocks noGrp="1" noChangeAspect="1"/>
          </p:cNvPicPr>
          <p:nvPr>
            <p:ph idx="1"/>
          </p:nvPr>
        </p:nvPicPr>
        <p:blipFill>
          <a:blip r:embed="rId2" cstate="print"/>
          <a:stretch>
            <a:fillRect/>
          </a:stretch>
        </p:blipFill>
        <p:spPr>
          <a:xfrm>
            <a:off x="3508544" y="457200"/>
            <a:ext cx="3425656" cy="2286000"/>
          </a:xfrm>
        </p:spPr>
      </p:pic>
      <p:sp>
        <p:nvSpPr>
          <p:cNvPr id="4" name="Text Placeholder 3"/>
          <p:cNvSpPr>
            <a:spLocks noGrp="1"/>
          </p:cNvSpPr>
          <p:nvPr>
            <p:ph type="body" sz="half" idx="2"/>
          </p:nvPr>
        </p:nvSpPr>
        <p:spPr/>
        <p:txBody>
          <a:bodyPr>
            <a:normAutofit/>
          </a:bodyPr>
          <a:lstStyle/>
          <a:p>
            <a:r>
              <a:rPr lang="en-US" sz="2800" dirty="0" smtClean="0"/>
              <a:t>Though accurate, this statement paints an unrealistic picture given the contextual realities faced by the Caribbean region</a:t>
            </a:r>
            <a:endParaRPr lang="en-US" sz="2800" dirty="0"/>
          </a:p>
        </p:txBody>
      </p:sp>
      <p:pic>
        <p:nvPicPr>
          <p:cNvPr id="6" name="Picture 5" descr="images.jpg"/>
          <p:cNvPicPr>
            <a:picLocks noChangeAspect="1"/>
          </p:cNvPicPr>
          <p:nvPr/>
        </p:nvPicPr>
        <p:blipFill>
          <a:blip r:embed="rId3" cstate="print"/>
          <a:stretch>
            <a:fillRect/>
          </a:stretch>
        </p:blipFill>
        <p:spPr>
          <a:xfrm>
            <a:off x="5310118" y="1905000"/>
            <a:ext cx="3833882" cy="2146974"/>
          </a:xfrm>
          <a:prstGeom prst="rect">
            <a:avLst/>
          </a:prstGeom>
        </p:spPr>
      </p:pic>
      <p:pic>
        <p:nvPicPr>
          <p:cNvPr id="7" name="Picture 6" descr="images (1).jpg"/>
          <p:cNvPicPr>
            <a:picLocks noChangeAspect="1"/>
          </p:cNvPicPr>
          <p:nvPr/>
        </p:nvPicPr>
        <p:blipFill>
          <a:blip r:embed="rId4" cstate="print"/>
          <a:stretch>
            <a:fillRect/>
          </a:stretch>
        </p:blipFill>
        <p:spPr>
          <a:xfrm>
            <a:off x="3587620" y="2943808"/>
            <a:ext cx="3124200" cy="2008414"/>
          </a:xfrm>
          <a:prstGeom prst="rect">
            <a:avLst/>
          </a:prstGeom>
        </p:spPr>
      </p:pic>
      <p:pic>
        <p:nvPicPr>
          <p:cNvPr id="8" name="Picture 7" descr="images (2).jpg"/>
          <p:cNvPicPr>
            <a:picLocks noChangeAspect="1"/>
          </p:cNvPicPr>
          <p:nvPr/>
        </p:nvPicPr>
        <p:blipFill>
          <a:blip r:embed="rId5" cstate="print"/>
          <a:stretch>
            <a:fillRect/>
          </a:stretch>
        </p:blipFill>
        <p:spPr>
          <a:xfrm>
            <a:off x="5486400" y="4648200"/>
            <a:ext cx="3390446" cy="1905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6" presetClass="path" presetSubtype="0" accel="50000" decel="50000" fill="hold" nodeType="clickEffect">
                                  <p:stCondLst>
                                    <p:cond delay="0"/>
                                  </p:stCondLst>
                                  <p:childTnLst>
                                    <p:animMotion origin="layout" path="M 0 0  L 0.25 -0.33333  E" pathEditMode="relative" ptsTypes="">
                                      <p:cBhvr>
                                        <p:cTn id="16" dur="2000" fill="hold"/>
                                        <p:tgtEl>
                                          <p:spTgt spid="7"/>
                                        </p:tgtEl>
                                        <p:attrNameLst>
                                          <p:attrName>ppt_x</p:attrName>
                                          <p:attrName>ppt_y</p:attrName>
                                        </p:attrNameLst>
                                      </p:cBhvr>
                                    </p:animMotion>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heckerboard(across)">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Sustainable Development Goals</a:t>
            </a:r>
            <a:endParaRPr lang="en-US" b="1" dirty="0"/>
          </a:p>
        </p:txBody>
      </p:sp>
      <p:pic>
        <p:nvPicPr>
          <p:cNvPr id="4" name="Content Placeholder 3" descr="How_well_are_we_doing_2019_Resized_0.jpg"/>
          <p:cNvPicPr>
            <a:picLocks noGrp="1" noChangeAspect="1"/>
          </p:cNvPicPr>
          <p:nvPr>
            <p:ph idx="1"/>
          </p:nvPr>
        </p:nvPicPr>
        <p:blipFill>
          <a:blip r:embed="rId2" cstate="print"/>
          <a:stretch>
            <a:fillRect/>
          </a:stretch>
        </p:blipFill>
        <p:spPr>
          <a:xfrm>
            <a:off x="552494" y="1503648"/>
            <a:ext cx="8210506" cy="4622515"/>
          </a:xfrm>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15623"/>
          </a:xfrm>
        </p:spPr>
        <p:txBody>
          <a:bodyPr>
            <a:normAutofit fontScale="90000"/>
          </a:bodyPr>
          <a:lstStyle/>
          <a:p>
            <a:r>
              <a:rPr lang="en-US" b="1" dirty="0" smtClean="0"/>
              <a:t>Declaration of Our Global Commitment to Children</a:t>
            </a:r>
            <a:endParaRPr lang="en-US" b="1" dirty="0"/>
          </a:p>
        </p:txBody>
      </p:sp>
      <p:sp>
        <p:nvSpPr>
          <p:cNvPr id="5" name="Text Placeholder 4"/>
          <p:cNvSpPr>
            <a:spLocks noGrp="1"/>
          </p:cNvSpPr>
          <p:nvPr>
            <p:ph type="body" idx="1"/>
          </p:nvPr>
        </p:nvSpPr>
        <p:spPr/>
        <p:txBody>
          <a:bodyPr/>
          <a:lstStyle/>
          <a:p>
            <a:endParaRPr lang="en-US" dirty="0"/>
          </a:p>
        </p:txBody>
      </p:sp>
      <p:sp>
        <p:nvSpPr>
          <p:cNvPr id="4" name="Content Placeholder 3"/>
          <p:cNvSpPr>
            <a:spLocks noGrp="1"/>
          </p:cNvSpPr>
          <p:nvPr>
            <p:ph sz="half" idx="2"/>
          </p:nvPr>
        </p:nvSpPr>
        <p:spPr>
          <a:xfrm>
            <a:off x="457200" y="1371600"/>
            <a:ext cx="4040188" cy="4754563"/>
          </a:xfrm>
        </p:spPr>
        <p:txBody>
          <a:bodyPr>
            <a:normAutofit fontScale="85000" lnSpcReduction="20000"/>
          </a:bodyPr>
          <a:lstStyle/>
          <a:p>
            <a:r>
              <a:rPr lang="en-US" dirty="0"/>
              <a:t>We resolve, between now and 2030, to end poverty and hunger everywhere; to combat inequalities within and among countries; to build peaceful, just and inclusive societies; to protect human rights and promote gender equality and the empowerment of women and girls; and to ensure the lasting protection of the planet and its natural resources. We resolve also to create conditions for sustainable, inclusive and sustained economic growth, shared prosperity and decent work for all, taking into account different levels of national development and capacities.</a:t>
            </a:r>
          </a:p>
        </p:txBody>
      </p:sp>
      <p:pic>
        <p:nvPicPr>
          <p:cNvPr id="7" name="Content Placeholder 6" descr="smile-difrnt-078WdAbCK-k-unsplash.jpg"/>
          <p:cNvPicPr>
            <a:picLocks noGrp="1" noChangeAspect="1"/>
          </p:cNvPicPr>
          <p:nvPr>
            <p:ph sz="quarter" idx="4"/>
          </p:nvPr>
        </p:nvPicPr>
        <p:blipFill>
          <a:blip r:embed="rId2" cstate="print"/>
          <a:stretch>
            <a:fillRect/>
          </a:stretch>
        </p:blipFill>
        <p:spPr>
          <a:xfrm>
            <a:off x="5029200" y="1524000"/>
            <a:ext cx="3886200" cy="3179978"/>
          </a:xfrm>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22062</TotalTime>
  <Words>840</Words>
  <Application>Microsoft Office PowerPoint</Application>
  <PresentationFormat>On-screen Show (4:3)</PresentationFormat>
  <Paragraphs>64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Slide 1</vt:lpstr>
      <vt:lpstr>Introduction</vt:lpstr>
      <vt:lpstr>Slide 3</vt:lpstr>
      <vt:lpstr>Overarching Goal</vt:lpstr>
      <vt:lpstr>Slide 5</vt:lpstr>
      <vt:lpstr>Clarion Call</vt:lpstr>
      <vt:lpstr>Slide 7</vt:lpstr>
      <vt:lpstr>Sustainable Development Goals</vt:lpstr>
      <vt:lpstr>Declaration of Our Global Commitment to Children</vt:lpstr>
      <vt:lpstr>Facts </vt:lpstr>
      <vt:lpstr>Slide 11</vt:lpstr>
      <vt:lpstr>Slide 12</vt:lpstr>
      <vt:lpstr>Global evidence of the underperformance of Indigenous Children  </vt:lpstr>
      <vt:lpstr>Slide 14</vt:lpstr>
      <vt:lpstr>Slide 15</vt:lpstr>
      <vt:lpstr>Priorities in Indigenous Education</vt:lpstr>
      <vt:lpstr>Examples of Priorities in Indigenous Education</vt:lpstr>
      <vt:lpstr>Slide 18</vt:lpstr>
      <vt:lpstr>General Statistics</vt:lpstr>
      <vt:lpstr>Mitigation plans</vt:lpstr>
      <vt:lpstr> Some of the questions which will guide the study </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ZOYAH KINKEAD-CLARK</dc:creator>
  <cp:lastModifiedBy>ZOYAH KINKEAD-CLARK</cp:lastModifiedBy>
  <cp:revision>248</cp:revision>
  <dcterms:created xsi:type="dcterms:W3CDTF">2026-04-29T18:50:10Z</dcterms:created>
  <dcterms:modified xsi:type="dcterms:W3CDTF">2026-05-15T10:19:23Z</dcterms:modified>
</cp:coreProperties>
</file>